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2" r:id="rId2"/>
  </p:sldMasterIdLst>
  <p:notesMasterIdLst>
    <p:notesMasterId r:id="rId13"/>
  </p:notesMasterIdLst>
  <p:handoutMasterIdLst>
    <p:handoutMasterId r:id="rId14"/>
  </p:handoutMasterIdLst>
  <p:sldIdLst>
    <p:sldId id="303" r:id="rId3"/>
    <p:sldId id="470" r:id="rId4"/>
    <p:sldId id="471" r:id="rId5"/>
    <p:sldId id="472" r:id="rId6"/>
    <p:sldId id="473" r:id="rId7"/>
    <p:sldId id="474" r:id="rId8"/>
    <p:sldId id="479" r:id="rId9"/>
    <p:sldId id="475" r:id="rId10"/>
    <p:sldId id="476" r:id="rId11"/>
    <p:sldId id="478" r:id="rId1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48"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700"/>
    <a:srgbClr val="0000D1"/>
    <a:srgbClr val="004900"/>
    <a:srgbClr val="FF7300"/>
    <a:srgbClr val="5B9BD5"/>
    <a:srgbClr val="B29CDC"/>
    <a:srgbClr val="00B57F"/>
    <a:srgbClr val="00CA5A"/>
    <a:srgbClr val="A22700"/>
    <a:srgbClr val="E2E3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8" autoAdjust="0"/>
    <p:restoredTop sz="92903"/>
  </p:normalViewPr>
  <p:slideViewPr>
    <p:cSldViewPr>
      <p:cViewPr varScale="1">
        <p:scale>
          <a:sx n="133" d="100"/>
          <a:sy n="133" d="100"/>
        </p:scale>
        <p:origin x="1600" y="192"/>
      </p:cViewPr>
      <p:guideLst>
        <p:guide orient="horz" pos="948"/>
        <p:guide pos="2880"/>
      </p:guideLst>
    </p:cSldViewPr>
  </p:slideViewPr>
  <p:notesTextViewPr>
    <p:cViewPr>
      <p:scale>
        <a:sx n="1" d="1"/>
        <a:sy n="1" d="1"/>
      </p:scale>
      <p:origin x="0" y="0"/>
    </p:cViewPr>
  </p:notesTextViewPr>
  <p:sorterViewPr>
    <p:cViewPr>
      <p:scale>
        <a:sx n="80" d="100"/>
        <a:sy n="80" d="100"/>
      </p:scale>
      <p:origin x="0" y="0"/>
    </p:cViewPr>
  </p:sorterViewPr>
  <p:notesViewPr>
    <p:cSldViewPr>
      <p:cViewPr varScale="1">
        <p:scale>
          <a:sx n="86" d="100"/>
          <a:sy n="86" d="100"/>
        </p:scale>
        <p:origin x="3928"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3C466D9-62BB-4BEF-8F56-330A5B63FDF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B480935-EA0C-4FB7-8A6E-159F970ED4B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D39CD6-3DE0-449C-AC46-FF0CBE274EA9}" type="datetimeFigureOut">
              <a:rPr lang="en-US" smtClean="0"/>
              <a:t>5/17/22</a:t>
            </a:fld>
            <a:endParaRPr lang="en-US"/>
          </a:p>
        </p:txBody>
      </p:sp>
      <p:sp>
        <p:nvSpPr>
          <p:cNvPr id="4" name="Footer Placeholder 3">
            <a:extLst>
              <a:ext uri="{FF2B5EF4-FFF2-40B4-BE49-F238E27FC236}">
                <a16:creationId xmlns:a16="http://schemas.microsoft.com/office/drawing/2014/main" id="{1332248D-F434-4DC9-A940-1E3A2638C79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83D130F-2F39-4BB9-9682-0E354624F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5806F6-F961-4B55-A85A-765342AE3D42}" type="slidenum">
              <a:rPr lang="en-US" smtClean="0"/>
              <a:t>‹#›</a:t>
            </a:fld>
            <a:endParaRPr lang="en-US"/>
          </a:p>
        </p:txBody>
      </p:sp>
    </p:spTree>
    <p:extLst>
      <p:ext uri="{BB962C8B-B14F-4D97-AF65-F5344CB8AC3E}">
        <p14:creationId xmlns:p14="http://schemas.microsoft.com/office/powerpoint/2010/main" val="90421361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jpeg>
</file>

<file path=ppt/media/image7.jpeg>
</file>

<file path=ppt/media/image8.gi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3DDF35-9851-BF48-931B-FE4611EF6DB2}" type="datetimeFigureOut">
              <a:rPr lang="en-GB" smtClean="0"/>
              <a:t>17/05/2022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F2F844-FB00-AA4E-B7B0-E62EF02C2007}" type="slidenum">
              <a:rPr lang="en-GB" smtClean="0"/>
              <a:t>‹#›</a:t>
            </a:fld>
            <a:endParaRPr lang="en-GB"/>
          </a:p>
        </p:txBody>
      </p:sp>
    </p:spTree>
    <p:extLst>
      <p:ext uri="{BB962C8B-B14F-4D97-AF65-F5344CB8AC3E}">
        <p14:creationId xmlns:p14="http://schemas.microsoft.com/office/powerpoint/2010/main" val="3908103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Good evening, I am Shripathi, and this is my presentation on modulating Rubisco subunits through gene overexpression to maximise photosynthetic efficiency.</a:t>
            </a:r>
          </a:p>
        </p:txBody>
      </p:sp>
      <p:sp>
        <p:nvSpPr>
          <p:cNvPr id="4" name="Slide Number Placeholder 3"/>
          <p:cNvSpPr>
            <a:spLocks noGrp="1"/>
          </p:cNvSpPr>
          <p:nvPr>
            <p:ph type="sldNum" sz="quarter" idx="5"/>
          </p:nvPr>
        </p:nvSpPr>
        <p:spPr/>
        <p:txBody>
          <a:bodyPr/>
          <a:lstStyle/>
          <a:p>
            <a:pPr marL="0" marR="0" lvl="0" indent="0" algn="r" defTabSz="1433744" rtl="0" eaLnBrk="1" fontAlgn="auto" latinLnBrk="0" hangingPunct="1">
              <a:lnSpc>
                <a:spcPct val="100000"/>
              </a:lnSpc>
              <a:spcBef>
                <a:spcPts val="0"/>
              </a:spcBef>
              <a:spcAft>
                <a:spcPts val="0"/>
              </a:spcAft>
              <a:buClrTx/>
              <a:buSzTx/>
              <a:buFontTx/>
              <a:buNone/>
              <a:tabLst/>
              <a:defRPr/>
            </a:pPr>
            <a:fld id="{CFF2F844-FB00-AA4E-B7B0-E62EF02C2007}"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1433744"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3246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presentation, I will give a brief overview of photosynthetic pathways, key bottlenecks in C4 plants, the proposed approach and model to improve photosynthetic yields and how I formulated the problem.</a:t>
            </a:r>
          </a:p>
        </p:txBody>
      </p:sp>
      <p:sp>
        <p:nvSpPr>
          <p:cNvPr id="4" name="Slide Number Placeholder 3"/>
          <p:cNvSpPr>
            <a:spLocks noGrp="1"/>
          </p:cNvSpPr>
          <p:nvPr>
            <p:ph type="sldNum" sz="quarter" idx="5"/>
          </p:nvPr>
        </p:nvSpPr>
        <p:spPr/>
        <p:txBody>
          <a:bodyPr/>
          <a:lstStyle/>
          <a:p>
            <a:fld id="{CFF2F844-FB00-AA4E-B7B0-E62EF02C2007}" type="slidenum">
              <a:rPr lang="en-GB" smtClean="0"/>
              <a:t>2</a:t>
            </a:fld>
            <a:endParaRPr lang="en-GB"/>
          </a:p>
        </p:txBody>
      </p:sp>
    </p:spTree>
    <p:extLst>
      <p:ext uri="{BB962C8B-B14F-4D97-AF65-F5344CB8AC3E}">
        <p14:creationId xmlns:p14="http://schemas.microsoft.com/office/powerpoint/2010/main" val="11206184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increasing global demands for food supply and bioenergy have placed a high need on improving agricultural yield. It is now widely recognised that improving carbon fixation of photosynthetic plants can achieve this. Broadly, plants may be classified into C3 and C4 plants depending on photosynthetic pathways. C3 plants undergo carbon fixation by absorbing CO2 in the mesophyll present in the leaf's chloroplast organelle, where CO2 converted to 3 carbon carboxylic acid catalysed by rubisco, which is the most abundant enzyme on the planet. However, rubisco simultaneously catalyses....</a:t>
            </a:r>
          </a:p>
          <a:p>
            <a:r>
              <a:rPr lang="en-GB" dirty="0"/>
              <a:t>Therefore, the high O2 partial pressures drives oxygenation/photorespiration....</a:t>
            </a:r>
          </a:p>
          <a:p>
            <a:r>
              <a:rPr lang="en-GB" dirty="0"/>
              <a:t>C4 plants circumvent this with a carbon concentrating mechanism, where they convert CO2 into tetracarboxylic acid, which is decarboxylated into CO2 and </a:t>
            </a:r>
            <a:r>
              <a:rPr lang="en-GB" dirty="0" err="1"/>
              <a:t>tricarb</a:t>
            </a:r>
            <a:r>
              <a:rPr lang="en-GB" dirty="0"/>
              <a:t> in the bundle sheath. This causes a high partial pressure of CO2 in the semipermeable bundle sheath, promoting carboxylation and reducing photorespiration. Thus, C4 plants stand better to </a:t>
            </a:r>
            <a:r>
              <a:rPr lang="en-GB" dirty="0" err="1"/>
              <a:t>accomodate</a:t>
            </a:r>
            <a:r>
              <a:rPr lang="en-GB" dirty="0"/>
              <a:t> the worlds agricultural needs.</a:t>
            </a:r>
          </a:p>
        </p:txBody>
      </p:sp>
      <p:sp>
        <p:nvSpPr>
          <p:cNvPr id="4" name="Slide Number Placeholder 3"/>
          <p:cNvSpPr>
            <a:spLocks noGrp="1"/>
          </p:cNvSpPr>
          <p:nvPr>
            <p:ph type="sldNum" sz="quarter" idx="5"/>
          </p:nvPr>
        </p:nvSpPr>
        <p:spPr/>
        <p:txBody>
          <a:bodyPr/>
          <a:lstStyle/>
          <a:p>
            <a:fld id="{CFF2F844-FB00-AA4E-B7B0-E62EF02C2007}" type="slidenum">
              <a:rPr lang="en-GB" smtClean="0"/>
              <a:t>3</a:t>
            </a:fld>
            <a:endParaRPr lang="en-GB"/>
          </a:p>
        </p:txBody>
      </p:sp>
    </p:spTree>
    <p:extLst>
      <p:ext uri="{BB962C8B-B14F-4D97-AF65-F5344CB8AC3E}">
        <p14:creationId xmlns:p14="http://schemas.microsoft.com/office/powerpoint/2010/main" val="2871510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Having said that, there is indeed room for improvement. Firstly, the carbon fixation reaction is inherently slow, due the slow catalytic rate of Rubisco enzyme. Further, the rate of conversion of C4 to CO2 is much quicker than CO2 fixation, causing the unfixed CO2 to leak back into the mesophyll and be wasted. Lastly, the high partial pressure of CO2 entails poorer absorption of other essential gases such as nitrogen, which are critical to suppressing the oxygenation reaction. </a:t>
            </a:r>
          </a:p>
        </p:txBody>
      </p:sp>
      <p:sp>
        <p:nvSpPr>
          <p:cNvPr id="4" name="Slide Number Placeholder 3"/>
          <p:cNvSpPr>
            <a:spLocks noGrp="1"/>
          </p:cNvSpPr>
          <p:nvPr>
            <p:ph type="sldNum" sz="quarter" idx="5"/>
          </p:nvPr>
        </p:nvSpPr>
        <p:spPr/>
        <p:txBody>
          <a:bodyPr/>
          <a:lstStyle/>
          <a:p>
            <a:fld id="{CFF2F844-FB00-AA4E-B7B0-E62EF02C2007}" type="slidenum">
              <a:rPr lang="en-GB" smtClean="0"/>
              <a:t>4</a:t>
            </a:fld>
            <a:endParaRPr lang="en-GB"/>
          </a:p>
        </p:txBody>
      </p:sp>
    </p:spTree>
    <p:extLst>
      <p:ext uri="{BB962C8B-B14F-4D97-AF65-F5344CB8AC3E}">
        <p14:creationId xmlns:p14="http://schemas.microsoft.com/office/powerpoint/2010/main" val="5635918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Recent efforts for improving photosynthetic yields have focussed on increasing the catalytic rate of decarboxylation by simply increasing the Rubisco content. So how is it possible to engineer the Rubisco concentration per leaf? Well, Rubisco synthesis is encoded by two primary genes, RBCS and RBCL. RBCS is composed of 8....and </a:t>
            </a:r>
            <a:r>
              <a:rPr lang="en-GB" dirty="0" err="1"/>
              <a:t>rbcL</a:t>
            </a:r>
            <a:r>
              <a:rPr lang="en-GB" dirty="0"/>
              <a:t> is.....As </a:t>
            </a:r>
            <a:r>
              <a:rPr lang="en-GB" dirty="0" err="1"/>
              <a:t>rbcl</a:t>
            </a:r>
            <a:r>
              <a:rPr lang="en-GB" dirty="0"/>
              <a:t> is a larger subunit, the rate of translation to produce Rubisco is slower. We can increase the overall transcription rate by overexpressing RBCS. A reference here shows that RBCS overexpression has successfully improved the Rub content by 30%. However, these approaches are limited to transgenic C3 plants. As their CO2 fixation is not very efficient, they are not well placed to take advantage of this improvement. The reference shows no overall improvement in CO2 assimilation, as a result. This gives rise to my main motivation, will improved rubisco content and more eff…… </a:t>
            </a:r>
          </a:p>
        </p:txBody>
      </p:sp>
      <p:sp>
        <p:nvSpPr>
          <p:cNvPr id="4" name="Slide Number Placeholder 3"/>
          <p:cNvSpPr>
            <a:spLocks noGrp="1"/>
          </p:cNvSpPr>
          <p:nvPr>
            <p:ph type="sldNum" sz="quarter" idx="5"/>
          </p:nvPr>
        </p:nvSpPr>
        <p:spPr/>
        <p:txBody>
          <a:bodyPr/>
          <a:lstStyle/>
          <a:p>
            <a:fld id="{CFF2F844-FB00-AA4E-B7B0-E62EF02C2007}" type="slidenum">
              <a:rPr lang="en-GB" smtClean="0"/>
              <a:t>5</a:t>
            </a:fld>
            <a:endParaRPr lang="en-GB"/>
          </a:p>
        </p:txBody>
      </p:sp>
    </p:spTree>
    <p:extLst>
      <p:ext uri="{BB962C8B-B14F-4D97-AF65-F5344CB8AC3E}">
        <p14:creationId xmlns:p14="http://schemas.microsoft.com/office/powerpoint/2010/main" val="5337608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this end, I will be investigating the following model using flux balance analysis. The model itself is composed of two distinct processes: the </a:t>
            </a:r>
            <a:r>
              <a:rPr lang="en-GB" dirty="0" err="1"/>
              <a:t>initlal</a:t>
            </a:r>
            <a:r>
              <a:rPr lang="en-GB" dirty="0"/>
              <a:t> </a:t>
            </a:r>
            <a:r>
              <a:rPr lang="en-GB" dirty="0" err="1"/>
              <a:t>tetracarb</a:t>
            </a:r>
            <a:r>
              <a:rPr lang="en-GB" dirty="0"/>
              <a:t> pathway, where the C4 acid is formed followed by CO2 formation in the bundle where carbon fixation and gluconeogenesis occurs.  The metabolite fluxes of all reactions except the carboxylation/decarboxylation will be constrained between 0-100.</a:t>
            </a:r>
          </a:p>
          <a:p>
            <a:endParaRPr lang="en-GB" dirty="0"/>
          </a:p>
          <a:p>
            <a:r>
              <a:rPr lang="en-GB" dirty="0"/>
              <a:t>As the bundle sheath is only selectively permeable, this model does not account for any membrane limitations.</a:t>
            </a:r>
          </a:p>
        </p:txBody>
      </p:sp>
      <p:sp>
        <p:nvSpPr>
          <p:cNvPr id="4" name="Slide Number Placeholder 3"/>
          <p:cNvSpPr>
            <a:spLocks noGrp="1"/>
          </p:cNvSpPr>
          <p:nvPr>
            <p:ph type="sldNum" sz="quarter" idx="5"/>
          </p:nvPr>
        </p:nvSpPr>
        <p:spPr/>
        <p:txBody>
          <a:bodyPr/>
          <a:lstStyle/>
          <a:p>
            <a:fld id="{CFF2F844-FB00-AA4E-B7B0-E62EF02C2007}" type="slidenum">
              <a:rPr lang="en-GB" smtClean="0"/>
              <a:t>6</a:t>
            </a:fld>
            <a:endParaRPr lang="en-GB"/>
          </a:p>
        </p:txBody>
      </p:sp>
    </p:spTree>
    <p:extLst>
      <p:ext uri="{BB962C8B-B14F-4D97-AF65-F5344CB8AC3E}">
        <p14:creationId xmlns:p14="http://schemas.microsoft.com/office/powerpoint/2010/main" val="3345330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model the effect of transcription and translation of RBCS, I adopted a simplified reaction template proposed by Allen and </a:t>
            </a:r>
            <a:r>
              <a:rPr lang="en-GB" dirty="0" err="1"/>
              <a:t>Palsson</a:t>
            </a:r>
            <a:r>
              <a:rPr lang="en-GB" dirty="0"/>
              <a:t>. I plan to incorporate the metabolites and fluxes arising from translation by conveniently updating the previously show model. However, the translation also needs to be constrained that the system doesn’t simply explode because of the new proteins thus formed.</a:t>
            </a:r>
          </a:p>
        </p:txBody>
      </p:sp>
      <p:sp>
        <p:nvSpPr>
          <p:cNvPr id="4" name="Slide Number Placeholder 3"/>
          <p:cNvSpPr>
            <a:spLocks noGrp="1"/>
          </p:cNvSpPr>
          <p:nvPr>
            <p:ph type="sldNum" sz="quarter" idx="5"/>
          </p:nvPr>
        </p:nvSpPr>
        <p:spPr/>
        <p:txBody>
          <a:bodyPr/>
          <a:lstStyle/>
          <a:p>
            <a:fld id="{CFF2F844-FB00-AA4E-B7B0-E62EF02C2007}" type="slidenum">
              <a:rPr lang="en-GB" smtClean="0"/>
              <a:t>7</a:t>
            </a:fld>
            <a:endParaRPr lang="en-GB"/>
          </a:p>
        </p:txBody>
      </p:sp>
    </p:spTree>
    <p:extLst>
      <p:ext uri="{BB962C8B-B14F-4D97-AF65-F5344CB8AC3E}">
        <p14:creationId xmlns:p14="http://schemas.microsoft.com/office/powerpoint/2010/main" val="891796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Thus, I adopted transcription and translation bounds illustrated by Prof. Varner’s group to constrain the gene expression. Overexpression of RBCS is expected to improve the rubisco content by increased RNAP elongation rates and possibly higher amplification constant.</a:t>
            </a:r>
          </a:p>
        </p:txBody>
      </p:sp>
      <p:sp>
        <p:nvSpPr>
          <p:cNvPr id="4" name="Slide Number Placeholder 3"/>
          <p:cNvSpPr>
            <a:spLocks noGrp="1"/>
          </p:cNvSpPr>
          <p:nvPr>
            <p:ph type="sldNum" sz="quarter" idx="5"/>
          </p:nvPr>
        </p:nvSpPr>
        <p:spPr/>
        <p:txBody>
          <a:bodyPr/>
          <a:lstStyle/>
          <a:p>
            <a:fld id="{CFF2F844-FB00-AA4E-B7B0-E62EF02C2007}" type="slidenum">
              <a:rPr lang="en-GB" smtClean="0"/>
              <a:t>8</a:t>
            </a:fld>
            <a:endParaRPr lang="en-GB"/>
          </a:p>
        </p:txBody>
      </p:sp>
    </p:spTree>
    <p:extLst>
      <p:ext uri="{BB962C8B-B14F-4D97-AF65-F5344CB8AC3E}">
        <p14:creationId xmlns:p14="http://schemas.microsoft.com/office/powerpoint/2010/main" val="1043511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Lastly, to determine CO2 assimilation for a fixed quantity of biomass production, I adopted the following model to obtain the overall CO2 assimilation as a function of the oxygen and carbon dioxide partial pressures in the bundle sheath. </a:t>
            </a:r>
          </a:p>
        </p:txBody>
      </p:sp>
      <p:sp>
        <p:nvSpPr>
          <p:cNvPr id="4" name="Slide Number Placeholder 3"/>
          <p:cNvSpPr>
            <a:spLocks noGrp="1"/>
          </p:cNvSpPr>
          <p:nvPr>
            <p:ph type="sldNum" sz="quarter" idx="5"/>
          </p:nvPr>
        </p:nvSpPr>
        <p:spPr/>
        <p:txBody>
          <a:bodyPr/>
          <a:lstStyle/>
          <a:p>
            <a:fld id="{CFF2F844-FB00-AA4E-B7B0-E62EF02C2007}" type="slidenum">
              <a:rPr lang="en-GB" smtClean="0"/>
              <a:t>9</a:t>
            </a:fld>
            <a:endParaRPr lang="en-GB"/>
          </a:p>
        </p:txBody>
      </p:sp>
    </p:spTree>
    <p:extLst>
      <p:ext uri="{BB962C8B-B14F-4D97-AF65-F5344CB8AC3E}">
        <p14:creationId xmlns:p14="http://schemas.microsoft.com/office/powerpoint/2010/main" val="42916029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840601E4-3F87-485E-BCF1-0932C51EED9D}" type="datetimeFigureOut">
              <a:rPr lang="en-US" smtClean="0"/>
              <a:pPr/>
              <a:t>5/17/22</a:t>
            </a:fld>
            <a:endParaRPr lang="en-US">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latin typeface="Arial" panose="020B0604020202020204" pitchFamily="34" charset="0"/>
              <a:cs typeface="Arial" panose="020B0604020202020204" pitchFamily="34" charset="0"/>
            </a:endParaRPr>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6315554C-9387-4378-80C2-5F7076CAC952}" type="slidenum">
              <a:rPr lang="en-US" smtClean="0"/>
              <a:pPr/>
              <a:t>‹#›</a:t>
            </a:fld>
            <a:endParaRPr lang="en-US">
              <a:latin typeface="Arial" panose="020B0604020202020204" pitchFamily="34" charset="0"/>
              <a:cs typeface="Arial" panose="020B0604020202020204" pitchFamily="34" charset="0"/>
            </a:endParaRPr>
          </a:p>
        </p:txBody>
      </p:sp>
      <p:sp>
        <p:nvSpPr>
          <p:cNvPr id="13" name="Title 18">
            <a:extLst>
              <a:ext uri="{FF2B5EF4-FFF2-40B4-BE49-F238E27FC236}">
                <a16:creationId xmlns:a16="http://schemas.microsoft.com/office/drawing/2014/main" id="{DC0A9285-546C-824E-BB82-80DD4A7E5723}"/>
              </a:ext>
            </a:extLst>
          </p:cNvPr>
          <p:cNvSpPr>
            <a:spLocks noGrp="1"/>
          </p:cNvSpPr>
          <p:nvPr>
            <p:ph type="title" hasCustomPrompt="1"/>
          </p:nvPr>
        </p:nvSpPr>
        <p:spPr>
          <a:xfrm>
            <a:off x="304275" y="2561846"/>
            <a:ext cx="4777597" cy="829533"/>
          </a:xfrm>
          <a:noFill/>
        </p:spPr>
        <p:txBody>
          <a:bodyPr lIns="182880" tIns="182880" rIns="182880" anchor="t">
            <a:normAutofit/>
          </a:bodyPr>
          <a:lstStyle>
            <a:lvl1pPr algn="l">
              <a:defRPr sz="1620" baseline="0">
                <a:solidFill>
                  <a:schemeClr val="tx1"/>
                </a:solidFill>
                <a:latin typeface="Arial" panose="020B0604020202020204" pitchFamily="34" charset="0"/>
                <a:cs typeface="Arial" panose="020B0604020202020204" pitchFamily="34" charset="0"/>
              </a:defRPr>
            </a:lvl1pPr>
          </a:lstStyle>
          <a:p>
            <a:r>
              <a:rPr lang="en-US" dirty="0"/>
              <a:t>Click to add title</a:t>
            </a:r>
          </a:p>
        </p:txBody>
      </p:sp>
      <p:pic>
        <p:nvPicPr>
          <p:cNvPr id="10" name="Picture 9">
            <a:extLst>
              <a:ext uri="{FF2B5EF4-FFF2-40B4-BE49-F238E27FC236}">
                <a16:creationId xmlns:a16="http://schemas.microsoft.com/office/drawing/2014/main" id="{C6A6C757-F494-C249-B435-958A389BFC9A}"/>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350118" y="590551"/>
            <a:ext cx="1326282" cy="1181100"/>
          </a:xfrm>
          <a:prstGeom prst="rect">
            <a:avLst/>
          </a:prstGeom>
        </p:spPr>
      </p:pic>
      <p:sp>
        <p:nvSpPr>
          <p:cNvPr id="11" name="Rectangle 10">
            <a:extLst>
              <a:ext uri="{FF2B5EF4-FFF2-40B4-BE49-F238E27FC236}">
                <a16:creationId xmlns:a16="http://schemas.microsoft.com/office/drawing/2014/main" id="{2703C8E5-147E-4644-A094-238B240D41BF}"/>
              </a:ext>
            </a:extLst>
          </p:cNvPr>
          <p:cNvSpPr/>
          <p:nvPr userDrawn="1"/>
        </p:nvSpPr>
        <p:spPr>
          <a:xfrm>
            <a:off x="1" y="6"/>
            <a:ext cx="9144000" cy="166688"/>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11" dirty="0">
              <a:latin typeface="Arial" panose="020B0604020202020204" pitchFamily="34" charset="0"/>
              <a:cs typeface="Arial" panose="020B0604020202020204" pitchFamily="34" charset="0"/>
            </a:endParaRPr>
          </a:p>
        </p:txBody>
      </p:sp>
      <p:sp>
        <p:nvSpPr>
          <p:cNvPr id="3" name="Text Placeholder 2">
            <a:extLst>
              <a:ext uri="{FF2B5EF4-FFF2-40B4-BE49-F238E27FC236}">
                <a16:creationId xmlns:a16="http://schemas.microsoft.com/office/drawing/2014/main" id="{47470F22-3D51-8D47-9BDC-3F4D49D359C4}"/>
              </a:ext>
            </a:extLst>
          </p:cNvPr>
          <p:cNvSpPr>
            <a:spLocks noGrp="1"/>
          </p:cNvSpPr>
          <p:nvPr>
            <p:ph type="body" sz="quarter" idx="13" hasCustomPrompt="1"/>
          </p:nvPr>
        </p:nvSpPr>
        <p:spPr>
          <a:xfrm>
            <a:off x="304800" y="3486151"/>
            <a:ext cx="4776788" cy="762000"/>
          </a:xfrm>
        </p:spPr>
        <p:txBody>
          <a:bodyPr lIns="182880" tIns="0" rIns="182880" bIns="0">
            <a:noAutofit/>
          </a:bodyPr>
          <a:lstStyle>
            <a:lvl1pPr marL="0" indent="0">
              <a:buNone/>
              <a:defRPr sz="911">
                <a:solidFill>
                  <a:schemeClr val="tx1"/>
                </a:solidFill>
                <a:latin typeface="Arial" panose="020B0604020202020204" pitchFamily="34" charset="0"/>
                <a:cs typeface="Arial" panose="020B0604020202020204" pitchFamily="34" charset="0"/>
              </a:defRPr>
            </a:lvl1pPr>
          </a:lstStyle>
          <a:p>
            <a:pPr lvl="0"/>
            <a:r>
              <a:rPr lang="en-US" dirty="0"/>
              <a:t>Click to add text</a:t>
            </a:r>
          </a:p>
        </p:txBody>
      </p:sp>
    </p:spTree>
    <p:extLst>
      <p:ext uri="{BB962C8B-B14F-4D97-AF65-F5344CB8AC3E}">
        <p14:creationId xmlns:p14="http://schemas.microsoft.com/office/powerpoint/2010/main" val="1657935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GB"/>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8A104DD3-A0AB-4EE3-991B-6E7EBAF65A72}"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9177085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A104DD3-A0AB-4EE3-991B-6E7EBAF65A72}"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F63F21-C838-4848-86DD-704A1A04A523}" type="slidenum">
              <a:rPr lang="en-US" smtClean="0"/>
              <a:pPr/>
              <a:t>‹#›</a:t>
            </a:fld>
            <a:endParaRPr lang="en-US"/>
          </a:p>
        </p:txBody>
      </p:sp>
      <p:sp>
        <p:nvSpPr>
          <p:cNvPr id="7" name="Rectangle 6">
            <a:extLst>
              <a:ext uri="{FF2B5EF4-FFF2-40B4-BE49-F238E27FC236}">
                <a16:creationId xmlns:a16="http://schemas.microsoft.com/office/drawing/2014/main" id="{3A55E74C-AAE0-CC41-95B0-9CFF5371B85E}"/>
              </a:ext>
            </a:extLst>
          </p:cNvPr>
          <p:cNvSpPr/>
          <p:nvPr userDrawn="1"/>
        </p:nvSpPr>
        <p:spPr>
          <a:xfrm>
            <a:off x="0" y="-2"/>
            <a:ext cx="9144000" cy="36195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rgbClr val="C00000"/>
              </a:solidFill>
            </a:endParaRPr>
          </a:p>
        </p:txBody>
      </p:sp>
    </p:spTree>
    <p:extLst>
      <p:ext uri="{BB962C8B-B14F-4D97-AF65-F5344CB8AC3E}">
        <p14:creationId xmlns:p14="http://schemas.microsoft.com/office/powerpoint/2010/main" val="29412293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GB"/>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A104DD3-A0AB-4EE3-991B-6E7EBAF65A72}"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27107511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A104DD3-A0AB-4EE3-991B-6E7EBAF65A72}" type="datetimeFigureOut">
              <a:rPr lang="en-US" smtClean="0"/>
              <a:t>5/17/22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8179701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GB"/>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A104DD3-A0AB-4EE3-991B-6E7EBAF65A72}" type="datetimeFigureOut">
              <a:rPr lang="en-US" smtClean="0"/>
              <a:t>5/17/22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13749706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A104DD3-A0AB-4EE3-991B-6E7EBAF65A72}" type="datetimeFigureOut">
              <a:rPr lang="en-US" smtClean="0"/>
              <a:t>5/17/22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10413708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104DD3-A0AB-4EE3-991B-6E7EBAF65A72}" type="datetimeFigureOut">
              <a:rPr lang="en-US" smtClean="0"/>
              <a:t>5/17/22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4413550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8A104DD3-A0AB-4EE3-991B-6E7EBAF65A72}" type="datetimeFigureOut">
              <a:rPr lang="en-US" smtClean="0"/>
              <a:t>5/17/22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11944643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8A104DD3-A0AB-4EE3-991B-6E7EBAF65A72}" type="datetimeFigureOut">
              <a:rPr lang="en-US" smtClean="0"/>
              <a:t>5/17/22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10756565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A104DD3-A0AB-4EE3-991B-6E7EBAF65A72}"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2245979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0601E4-3F87-485E-BCF1-0932C51EED9D}"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15554C-9387-4378-80C2-5F7076CAC952}" type="slidenum">
              <a:rPr lang="en-US" smtClean="0"/>
              <a:t>‹#›</a:t>
            </a:fld>
            <a:endParaRPr lang="en-US"/>
          </a:p>
        </p:txBody>
      </p:sp>
      <p:sp>
        <p:nvSpPr>
          <p:cNvPr id="14" name="Text Placeholder 13"/>
          <p:cNvSpPr>
            <a:spLocks noGrp="1"/>
          </p:cNvSpPr>
          <p:nvPr>
            <p:ph type="body" sz="quarter" idx="13" hasCustomPrompt="1"/>
          </p:nvPr>
        </p:nvSpPr>
        <p:spPr>
          <a:xfrm>
            <a:off x="1" y="1985439"/>
            <a:ext cx="9144000" cy="1491725"/>
          </a:xfrm>
        </p:spPr>
        <p:txBody>
          <a:bodyPr>
            <a:noAutofit/>
          </a:bodyPr>
          <a:lstStyle>
            <a:lvl1pPr marL="0" indent="0" algn="ctr">
              <a:buNone/>
              <a:defRPr sz="1418">
                <a:solidFill>
                  <a:schemeClr val="accent2"/>
                </a:solidFill>
              </a:defRPr>
            </a:lvl1pPr>
          </a:lstStyle>
          <a:p>
            <a:pPr lvl="0"/>
            <a:r>
              <a:rPr lang="en-US" dirty="0"/>
              <a:t>Click to add text</a:t>
            </a:r>
          </a:p>
        </p:txBody>
      </p:sp>
      <p:pic>
        <p:nvPicPr>
          <p:cNvPr id="10" name="Picture 9" descr="cu screen b31b1b.psd">
            <a:extLst>
              <a:ext uri="{FF2B5EF4-FFF2-40B4-BE49-F238E27FC236}">
                <a16:creationId xmlns:a16="http://schemas.microsoft.com/office/drawing/2014/main" id="{2F0129F0-F30E-CA46-95D8-485C2699B0EA}"/>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82041" y="402173"/>
            <a:ext cx="1113367" cy="1019803"/>
          </a:xfrm>
          <a:prstGeom prst="rect">
            <a:avLst/>
          </a:prstGeom>
        </p:spPr>
      </p:pic>
      <p:sp>
        <p:nvSpPr>
          <p:cNvPr id="9" name="Rectangle 8">
            <a:extLst>
              <a:ext uri="{FF2B5EF4-FFF2-40B4-BE49-F238E27FC236}">
                <a16:creationId xmlns:a16="http://schemas.microsoft.com/office/drawing/2014/main" id="{DC174D41-7CC7-7D41-8BF1-2412C5E93533}"/>
              </a:ext>
            </a:extLst>
          </p:cNvPr>
          <p:cNvSpPr/>
          <p:nvPr userDrawn="1"/>
        </p:nvSpPr>
        <p:spPr>
          <a:xfrm>
            <a:off x="1" y="6"/>
            <a:ext cx="9144000" cy="166688"/>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11" dirty="0"/>
          </a:p>
        </p:txBody>
      </p:sp>
      <p:sp>
        <p:nvSpPr>
          <p:cNvPr id="20" name="Text Placeholder 19">
            <a:extLst>
              <a:ext uri="{FF2B5EF4-FFF2-40B4-BE49-F238E27FC236}">
                <a16:creationId xmlns:a16="http://schemas.microsoft.com/office/drawing/2014/main" id="{EE059B75-688C-714C-A731-B1FA0FCA36C8}"/>
              </a:ext>
            </a:extLst>
          </p:cNvPr>
          <p:cNvSpPr>
            <a:spLocks noGrp="1"/>
          </p:cNvSpPr>
          <p:nvPr>
            <p:ph type="body" sz="quarter" idx="14" hasCustomPrompt="1"/>
          </p:nvPr>
        </p:nvSpPr>
        <p:spPr>
          <a:xfrm>
            <a:off x="1" y="1276350"/>
            <a:ext cx="9144000" cy="685800"/>
          </a:xfrm>
        </p:spPr>
        <p:txBody>
          <a:bodyPr anchor="ctr">
            <a:noAutofit/>
          </a:bodyPr>
          <a:lstStyle>
            <a:lvl1pPr marL="0" indent="0" algn="ctr" defTabSz="462836" rtl="0" eaLnBrk="1" latinLnBrk="0" hangingPunct="1">
              <a:spcBef>
                <a:spcPct val="0"/>
              </a:spcBef>
              <a:buNone/>
              <a:defRPr lang="en-US" sz="1620" kern="1200" dirty="0" smtClean="0">
                <a:solidFill>
                  <a:schemeClr val="accent3"/>
                </a:solidFill>
                <a:latin typeface="+mj-lt"/>
                <a:ea typeface="+mj-ea"/>
                <a:cs typeface="+mj-cs"/>
              </a:defRPr>
            </a:lvl1pPr>
            <a:lvl2pPr marL="0" indent="0" algn="ctr" defTabSz="462836" rtl="0" eaLnBrk="1" latinLnBrk="0" hangingPunct="1">
              <a:spcBef>
                <a:spcPct val="0"/>
              </a:spcBef>
              <a:buNone/>
              <a:defRPr lang="en-US" sz="1620" kern="1200" dirty="0" smtClean="0">
                <a:solidFill>
                  <a:schemeClr val="accent3"/>
                </a:solidFill>
                <a:latin typeface="+mj-lt"/>
                <a:ea typeface="+mj-ea"/>
                <a:cs typeface="+mj-cs"/>
              </a:defRPr>
            </a:lvl2pPr>
            <a:lvl3pPr marL="0" indent="0" algn="ctr" defTabSz="462836" rtl="0" eaLnBrk="1" latinLnBrk="0" hangingPunct="1">
              <a:spcBef>
                <a:spcPct val="0"/>
              </a:spcBef>
              <a:buNone/>
              <a:defRPr lang="en-US" sz="1620" kern="1200" dirty="0" smtClean="0">
                <a:solidFill>
                  <a:schemeClr val="accent3"/>
                </a:solidFill>
                <a:latin typeface="+mj-lt"/>
                <a:ea typeface="+mj-ea"/>
                <a:cs typeface="+mj-cs"/>
              </a:defRPr>
            </a:lvl3pPr>
            <a:lvl4pPr marL="0" indent="0" algn="ctr" defTabSz="462836" rtl="0" eaLnBrk="1" latinLnBrk="0" hangingPunct="1">
              <a:spcBef>
                <a:spcPct val="0"/>
              </a:spcBef>
              <a:buNone/>
              <a:defRPr lang="en-US" sz="1620" kern="1200" dirty="0" smtClean="0">
                <a:solidFill>
                  <a:schemeClr val="accent3"/>
                </a:solidFill>
                <a:latin typeface="+mj-lt"/>
                <a:ea typeface="+mj-ea"/>
                <a:cs typeface="+mj-cs"/>
              </a:defRPr>
            </a:lvl4pPr>
            <a:lvl5pPr marL="0" indent="0" algn="ctr" defTabSz="462836" rtl="0" eaLnBrk="1" latinLnBrk="0" hangingPunct="1">
              <a:spcBef>
                <a:spcPct val="0"/>
              </a:spcBef>
              <a:buNone/>
              <a:defRPr lang="en-US" sz="1620" kern="1200" dirty="0">
                <a:solidFill>
                  <a:schemeClr val="accent3"/>
                </a:solidFill>
                <a:latin typeface="+mj-lt"/>
                <a:ea typeface="+mj-ea"/>
                <a:cs typeface="+mj-cs"/>
              </a:defRPr>
            </a:lvl5pPr>
          </a:lstStyle>
          <a:p>
            <a:pPr lvl="0"/>
            <a:r>
              <a:rPr lang="en-US" dirty="0"/>
              <a:t>Click to add title</a:t>
            </a:r>
          </a:p>
        </p:txBody>
      </p:sp>
    </p:spTree>
    <p:extLst>
      <p:ext uri="{BB962C8B-B14F-4D97-AF65-F5344CB8AC3E}">
        <p14:creationId xmlns:p14="http://schemas.microsoft.com/office/powerpoint/2010/main" val="1590262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A104DD3-A0AB-4EE3-991B-6E7EBAF65A72}"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F63F21-C838-4848-86DD-704A1A04A523}" type="slidenum">
              <a:rPr lang="en-US" smtClean="0"/>
              <a:t>‹#›</a:t>
            </a:fld>
            <a:endParaRPr lang="en-US"/>
          </a:p>
        </p:txBody>
      </p:sp>
    </p:spTree>
    <p:extLst>
      <p:ext uri="{BB962C8B-B14F-4D97-AF65-F5344CB8AC3E}">
        <p14:creationId xmlns:p14="http://schemas.microsoft.com/office/powerpoint/2010/main" val="29135570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0A75ED-36E3-4370-8BAD-E6FEF7D7E4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C8DDE9-0403-4444-8823-7BA485DDA0F5}"/>
              </a:ext>
            </a:extLst>
          </p:cNvPr>
          <p:cNvSpPr>
            <a:spLocks noGrp="1"/>
          </p:cNvSpPr>
          <p:nvPr>
            <p:ph type="dt" sz="half" idx="10"/>
          </p:nvPr>
        </p:nvSpPr>
        <p:spPr/>
        <p:txBody>
          <a:bodyPr/>
          <a:lstStyle/>
          <a:p>
            <a:fld id="{8A104DD3-A0AB-4EE3-991B-6E7EBAF65A72}" type="datetimeFigureOut">
              <a:rPr lang="en-US" smtClean="0"/>
              <a:t>5/17/22</a:t>
            </a:fld>
            <a:endParaRPr lang="en-US"/>
          </a:p>
        </p:txBody>
      </p:sp>
      <p:sp>
        <p:nvSpPr>
          <p:cNvPr id="5" name="Footer Placeholder 4">
            <a:extLst>
              <a:ext uri="{FF2B5EF4-FFF2-40B4-BE49-F238E27FC236}">
                <a16:creationId xmlns:a16="http://schemas.microsoft.com/office/drawing/2014/main" id="{F9449885-0BD6-4E6B-B265-65DFBA745F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561DAF-77DE-497A-975F-80090DD96034}"/>
              </a:ext>
            </a:extLst>
          </p:cNvPr>
          <p:cNvSpPr>
            <a:spLocks noGrp="1"/>
          </p:cNvSpPr>
          <p:nvPr>
            <p:ph type="sldNum" sz="quarter" idx="12"/>
          </p:nvPr>
        </p:nvSpPr>
        <p:spPr/>
        <p:txBody>
          <a:bodyPr/>
          <a:lstStyle>
            <a:lvl1pPr>
              <a:defRPr>
                <a:solidFill>
                  <a:schemeClr val="tx1">
                    <a:lumMod val="95000"/>
                    <a:lumOff val="5000"/>
                  </a:schemeClr>
                </a:solidFill>
              </a:defRPr>
            </a:lvl1pPr>
          </a:lstStyle>
          <a:p>
            <a:fld id="{DCF63F21-C838-4848-86DD-704A1A04A523}" type="slidenum">
              <a:rPr lang="en-US" smtClean="0"/>
              <a:pPr/>
              <a:t>‹#›</a:t>
            </a:fld>
            <a:endParaRPr lang="en-US"/>
          </a:p>
        </p:txBody>
      </p:sp>
      <p:sp>
        <p:nvSpPr>
          <p:cNvPr id="7" name="Rectangle 6">
            <a:extLst>
              <a:ext uri="{FF2B5EF4-FFF2-40B4-BE49-F238E27FC236}">
                <a16:creationId xmlns:a16="http://schemas.microsoft.com/office/drawing/2014/main" id="{11999B4F-1377-4824-9B93-B816BDF18BF8}"/>
              </a:ext>
            </a:extLst>
          </p:cNvPr>
          <p:cNvSpPr/>
          <p:nvPr userDrawn="1"/>
        </p:nvSpPr>
        <p:spPr>
          <a:xfrm>
            <a:off x="0" y="-1"/>
            <a:ext cx="9144000" cy="33410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rgbClr val="C00000"/>
              </a:solidFill>
            </a:endParaRPr>
          </a:p>
        </p:txBody>
      </p:sp>
      <p:sp>
        <p:nvSpPr>
          <p:cNvPr id="2" name="Title 1">
            <a:extLst>
              <a:ext uri="{FF2B5EF4-FFF2-40B4-BE49-F238E27FC236}">
                <a16:creationId xmlns:a16="http://schemas.microsoft.com/office/drawing/2014/main" id="{0BBFEA94-092E-4A89-9011-0BC3DB5A0CE1}"/>
              </a:ext>
            </a:extLst>
          </p:cNvPr>
          <p:cNvSpPr>
            <a:spLocks noGrp="1"/>
          </p:cNvSpPr>
          <p:nvPr>
            <p:ph type="title"/>
          </p:nvPr>
        </p:nvSpPr>
        <p:spPr>
          <a:xfrm>
            <a:off x="0" y="1"/>
            <a:ext cx="7886700" cy="334106"/>
          </a:xfrm>
        </p:spPr>
        <p:txBody>
          <a:bodyPr/>
          <a:lstStyle>
            <a:lvl1pPr>
              <a:defRPr sz="1500">
                <a:solidFill>
                  <a:schemeClr val="bg1"/>
                </a:solidFill>
                <a:latin typeface="Microsoft YaHei" panose="020B0503020204020204" pitchFamily="34" charset="-122"/>
                <a:ea typeface="Microsoft YaHei" panose="020B0503020204020204" pitchFamily="34" charset="-122"/>
              </a:defRPr>
            </a:lvl1pPr>
          </a:lstStyle>
          <a:p>
            <a:r>
              <a:rPr lang="en-US" dirty="0"/>
              <a:t>Click to edit Master title style</a:t>
            </a:r>
          </a:p>
        </p:txBody>
      </p:sp>
    </p:spTree>
    <p:extLst>
      <p:ext uri="{BB962C8B-B14F-4D97-AF65-F5344CB8AC3E}">
        <p14:creationId xmlns:p14="http://schemas.microsoft.com/office/powerpoint/2010/main" val="1299047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840601E4-3F87-485E-BCF1-0932C51EED9D}" type="datetimeFigureOut">
              <a:rPr lang="en-US" smtClean="0"/>
              <a:pPr/>
              <a:t>5/17/22</a:t>
            </a:fld>
            <a:endParaRPr lang="en-US">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latin typeface="Arial" panose="020B0604020202020204" pitchFamily="34" charset="0"/>
              <a:cs typeface="Arial" panose="020B0604020202020204" pitchFamily="34" charset="0"/>
            </a:endParaRPr>
          </a:p>
        </p:txBody>
      </p:sp>
      <p:sp>
        <p:nvSpPr>
          <p:cNvPr id="6" name="Slide Number Placeholder 5"/>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6315554C-9387-4378-80C2-5F7076CAC952}" type="slidenum">
              <a:rPr lang="en-US" smtClean="0"/>
              <a:pPr/>
              <a:t>‹#›</a:t>
            </a:fld>
            <a:endParaRPr lang="en-US">
              <a:latin typeface="Arial" panose="020B0604020202020204" pitchFamily="34" charset="0"/>
              <a:cs typeface="Arial" panose="020B0604020202020204" pitchFamily="34" charset="0"/>
            </a:endParaRPr>
          </a:p>
        </p:txBody>
      </p:sp>
      <p:sp>
        <p:nvSpPr>
          <p:cNvPr id="3" name="Text Placeholder 2"/>
          <p:cNvSpPr>
            <a:spLocks noGrp="1"/>
          </p:cNvSpPr>
          <p:nvPr>
            <p:ph type="body" sz="quarter" idx="13" hasCustomPrompt="1"/>
          </p:nvPr>
        </p:nvSpPr>
        <p:spPr>
          <a:xfrm>
            <a:off x="285758" y="1428752"/>
            <a:ext cx="8678863" cy="2884887"/>
          </a:xfrm>
        </p:spPr>
        <p:txBody>
          <a:bodyPr>
            <a:noAutofit/>
          </a:bodyPr>
          <a:lstStyle>
            <a:lvl1pPr>
              <a:defRPr sz="1418">
                <a:latin typeface="Arial" panose="020B0604020202020204" pitchFamily="34" charset="0"/>
                <a:cs typeface="Arial" panose="020B0604020202020204" pitchFamily="34" charset="0"/>
              </a:defRPr>
            </a:lvl1pPr>
            <a:lvl2pPr>
              <a:defRPr sz="1215">
                <a:latin typeface="Arial" panose="020B0604020202020204" pitchFamily="34" charset="0"/>
                <a:cs typeface="Arial" panose="020B0604020202020204" pitchFamily="34" charset="0"/>
              </a:defRPr>
            </a:lvl2pPr>
            <a:lvl3pPr>
              <a:defRPr sz="1013">
                <a:latin typeface="Arial" panose="020B0604020202020204" pitchFamily="34" charset="0"/>
                <a:cs typeface="Arial" panose="020B0604020202020204" pitchFamily="34" charset="0"/>
              </a:defRPr>
            </a:lvl3pPr>
            <a:lvl4pPr>
              <a:defRPr sz="911">
                <a:latin typeface="Arial" panose="020B0604020202020204" pitchFamily="34" charset="0"/>
                <a:cs typeface="Arial" panose="020B0604020202020204" pitchFamily="34" charset="0"/>
              </a:defRPr>
            </a:lvl4pPr>
            <a:lvl5pPr>
              <a:defRPr sz="911">
                <a:latin typeface="Arial" panose="020B0604020202020204" pitchFamily="34" charset="0"/>
                <a:cs typeface="Arial" panose="020B0604020202020204" pitchFamily="34" charset="0"/>
              </a:defRPr>
            </a:lvl5pPr>
          </a:lstStyle>
          <a:p>
            <a:pPr lvl="0"/>
            <a:r>
              <a:rPr lang="en-US" dirty="0"/>
              <a:t>Click to add list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6"/>
          <p:cNvSpPr>
            <a:spLocks noGrp="1"/>
          </p:cNvSpPr>
          <p:nvPr>
            <p:ph type="title" hasCustomPrompt="1"/>
          </p:nvPr>
        </p:nvSpPr>
        <p:spPr>
          <a:xfrm>
            <a:off x="285752" y="800100"/>
            <a:ext cx="8677656" cy="514350"/>
          </a:xfrm>
        </p:spPr>
        <p:txBody>
          <a:bodyPr>
            <a:noAutofit/>
          </a:bodyPr>
          <a:lstStyle>
            <a:lvl1pPr algn="l">
              <a:defRPr>
                <a:latin typeface="Arial" panose="020B0604020202020204" pitchFamily="34" charset="0"/>
                <a:cs typeface="Arial" panose="020B0604020202020204" pitchFamily="34" charset="0"/>
              </a:defRPr>
            </a:lvl1pPr>
          </a:lstStyle>
          <a:p>
            <a:r>
              <a:rPr lang="en-US" dirty="0"/>
              <a:t>Click to add text</a:t>
            </a:r>
          </a:p>
        </p:txBody>
      </p:sp>
      <p:sp>
        <p:nvSpPr>
          <p:cNvPr id="9" name="Rectangle 8">
            <a:extLst>
              <a:ext uri="{FF2B5EF4-FFF2-40B4-BE49-F238E27FC236}">
                <a16:creationId xmlns:a16="http://schemas.microsoft.com/office/drawing/2014/main" id="{7F3ACDC8-27DC-0145-A868-75822BC87982}"/>
              </a:ext>
            </a:extLst>
          </p:cNvPr>
          <p:cNvSpPr/>
          <p:nvPr userDrawn="1"/>
        </p:nvSpPr>
        <p:spPr>
          <a:xfrm>
            <a:off x="1" y="6"/>
            <a:ext cx="9144000" cy="166688"/>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11" dirty="0">
              <a:latin typeface="Arial" panose="020B0604020202020204" pitchFamily="34" charset="0"/>
              <a:cs typeface="Arial" panose="020B0604020202020204" pitchFamily="34" charset="0"/>
            </a:endParaRPr>
          </a:p>
        </p:txBody>
      </p:sp>
      <p:pic>
        <p:nvPicPr>
          <p:cNvPr id="11" name="Picture 10" descr="cu white lrg.psd">
            <a:extLst>
              <a:ext uri="{FF2B5EF4-FFF2-40B4-BE49-F238E27FC236}">
                <a16:creationId xmlns:a16="http://schemas.microsoft.com/office/drawing/2014/main" id="{6E01EECD-840D-AC48-AFCC-03304D0069F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999"/>
          <a:stretch/>
        </p:blipFill>
        <p:spPr>
          <a:xfrm>
            <a:off x="4103639" y="-95248"/>
            <a:ext cx="929024" cy="354268"/>
          </a:xfrm>
          <a:prstGeom prst="rect">
            <a:avLst/>
          </a:prstGeom>
        </p:spPr>
      </p:pic>
    </p:spTree>
    <p:extLst>
      <p:ext uri="{BB962C8B-B14F-4D97-AF65-F5344CB8AC3E}">
        <p14:creationId xmlns:p14="http://schemas.microsoft.com/office/powerpoint/2010/main" val="3947799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6128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 Graphic">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840601E4-3F87-485E-BCF1-0932C51EED9D}" type="datetimeFigureOut">
              <a:rPr lang="en-US" smtClean="0"/>
              <a:pPr/>
              <a:t>5/17/22</a:t>
            </a:fld>
            <a:endParaRPr lang="en-US">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6315554C-9387-4378-80C2-5F7076CAC952}" type="slidenum">
              <a:rPr lang="en-US" smtClean="0"/>
              <a:pPr/>
              <a:t>‹#›</a:t>
            </a:fld>
            <a:endParaRPr lang="en-US">
              <a:latin typeface="Arial" panose="020B0604020202020204" pitchFamily="34" charset="0"/>
              <a:cs typeface="Arial" panose="020B0604020202020204" pitchFamily="34" charset="0"/>
            </a:endParaRPr>
          </a:p>
        </p:txBody>
      </p:sp>
      <p:sp>
        <p:nvSpPr>
          <p:cNvPr id="12" name="TextBox 11"/>
          <p:cNvSpPr txBox="1"/>
          <p:nvPr userDrawn="1"/>
        </p:nvSpPr>
        <p:spPr>
          <a:xfrm>
            <a:off x="438727" y="3567551"/>
            <a:ext cx="8258850" cy="341632"/>
          </a:xfrm>
          <a:prstGeom prst="rect">
            <a:avLst/>
          </a:prstGeom>
          <a:noFill/>
        </p:spPr>
        <p:txBody>
          <a:bodyPr wrap="square" rtlCol="0">
            <a:spAutoFit/>
          </a:bodyPr>
          <a:lstStyle/>
          <a:p>
            <a:pPr lvl="0" algn="ctr"/>
            <a:r>
              <a:rPr lang="en-US" sz="1620" dirty="0">
                <a:solidFill>
                  <a:schemeClr val="bg1"/>
                </a:solidFill>
                <a:latin typeface="Arial" panose="020B0604020202020204" pitchFamily="34" charset="0"/>
                <a:cs typeface="Arial" panose="020B0604020202020204" pitchFamily="34" charset="0"/>
              </a:rPr>
              <a:t>Photos, illustrations, graphics here.</a:t>
            </a:r>
            <a:endParaRPr lang="en-US" sz="911" dirty="0">
              <a:solidFill>
                <a:schemeClr val="bg1"/>
              </a:solidFill>
              <a:latin typeface="Arial" panose="020B0604020202020204" pitchFamily="34" charset="0"/>
              <a:cs typeface="Arial" panose="020B0604020202020204" pitchFamily="34" charset="0"/>
            </a:endParaRPr>
          </a:p>
        </p:txBody>
      </p:sp>
      <p:sp>
        <p:nvSpPr>
          <p:cNvPr id="14" name="Title 13"/>
          <p:cNvSpPr>
            <a:spLocks noGrp="1"/>
          </p:cNvSpPr>
          <p:nvPr>
            <p:ph type="title" hasCustomPrompt="1"/>
          </p:nvPr>
        </p:nvSpPr>
        <p:spPr>
          <a:xfrm>
            <a:off x="287899" y="461824"/>
            <a:ext cx="8534400" cy="646331"/>
          </a:xfrm>
        </p:spPr>
        <p:txBody>
          <a:bodyPr/>
          <a:lstStyle>
            <a:lvl1pPr algn="l">
              <a:defRPr>
                <a:latin typeface="Arial" panose="020B0604020202020204" pitchFamily="34" charset="0"/>
                <a:cs typeface="Arial" panose="020B0604020202020204" pitchFamily="34" charset="0"/>
              </a:defRPr>
            </a:lvl1pPr>
          </a:lstStyle>
          <a:p>
            <a:r>
              <a:rPr lang="en-US" dirty="0"/>
              <a:t>Click to add title</a:t>
            </a:r>
          </a:p>
        </p:txBody>
      </p:sp>
      <p:sp>
        <p:nvSpPr>
          <p:cNvPr id="16" name="Text Placeholder 15"/>
          <p:cNvSpPr>
            <a:spLocks noGrp="1"/>
          </p:cNvSpPr>
          <p:nvPr>
            <p:ph type="body" sz="quarter" idx="14" hasCustomPrompt="1"/>
          </p:nvPr>
        </p:nvSpPr>
        <p:spPr>
          <a:xfrm>
            <a:off x="289406" y="1200150"/>
            <a:ext cx="8534400" cy="1600200"/>
          </a:xfrm>
        </p:spPr>
        <p:txBody>
          <a:bodyPr numCol="2"/>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list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2B375926-5564-7F41-982B-2CA540DB949F}"/>
              </a:ext>
            </a:extLst>
          </p:cNvPr>
          <p:cNvSpPr/>
          <p:nvPr userDrawn="1"/>
        </p:nvSpPr>
        <p:spPr>
          <a:xfrm>
            <a:off x="1" y="6"/>
            <a:ext cx="9144000" cy="166688"/>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11" dirty="0">
              <a:latin typeface="Arial" panose="020B0604020202020204" pitchFamily="34" charset="0"/>
              <a:cs typeface="Arial" panose="020B0604020202020204" pitchFamily="34" charset="0"/>
            </a:endParaRPr>
          </a:p>
        </p:txBody>
      </p:sp>
      <p:pic>
        <p:nvPicPr>
          <p:cNvPr id="15" name="Picture 14" descr="cu white lrg.psd">
            <a:extLst>
              <a:ext uri="{FF2B5EF4-FFF2-40B4-BE49-F238E27FC236}">
                <a16:creationId xmlns:a16="http://schemas.microsoft.com/office/drawing/2014/main" id="{FDCB217E-A06D-974D-8E3A-ED42CE06B2C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999"/>
          <a:stretch/>
        </p:blipFill>
        <p:spPr>
          <a:xfrm>
            <a:off x="4103639" y="-95248"/>
            <a:ext cx="929024" cy="354268"/>
          </a:xfrm>
          <a:prstGeom prst="rect">
            <a:avLst/>
          </a:prstGeom>
        </p:spPr>
      </p:pic>
      <p:sp>
        <p:nvSpPr>
          <p:cNvPr id="8" name="Content Placeholder 7">
            <a:extLst>
              <a:ext uri="{FF2B5EF4-FFF2-40B4-BE49-F238E27FC236}">
                <a16:creationId xmlns:a16="http://schemas.microsoft.com/office/drawing/2014/main" id="{B9CB0402-D9EA-C84A-BBAD-7D05BA746916}"/>
              </a:ext>
            </a:extLst>
          </p:cNvPr>
          <p:cNvSpPr>
            <a:spLocks noGrp="1"/>
          </p:cNvSpPr>
          <p:nvPr>
            <p:ph sz="quarter" idx="15" hasCustomPrompt="1"/>
          </p:nvPr>
        </p:nvSpPr>
        <p:spPr>
          <a:xfrm>
            <a:off x="287345" y="2876551"/>
            <a:ext cx="8535987" cy="1752600"/>
          </a:xfrm>
        </p:spPr>
        <p:txBody>
          <a:bodyPr anchor="ctr" anchorCtr="0"/>
          <a:lstStyle>
            <a:lvl1pPr marL="0" indent="0" algn="ctr">
              <a:buNone/>
              <a:defRPr>
                <a:latin typeface="Arial" panose="020B0604020202020204" pitchFamily="34" charset="0"/>
                <a:cs typeface="Arial" panose="020B0604020202020204" pitchFamily="34" charset="0"/>
              </a:defRPr>
            </a:lvl1pPr>
          </a:lstStyle>
          <a:p>
            <a:pPr lvl="0"/>
            <a:r>
              <a:rPr lang="en-US" dirty="0"/>
              <a:t>Graphic</a:t>
            </a:r>
          </a:p>
        </p:txBody>
      </p:sp>
    </p:spTree>
    <p:extLst>
      <p:ext uri="{BB962C8B-B14F-4D97-AF65-F5344CB8AC3E}">
        <p14:creationId xmlns:p14="http://schemas.microsoft.com/office/powerpoint/2010/main" val="384836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ntent w/ Graphic">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840601E4-3F87-485E-BCF1-0932C51EED9D}" type="datetimeFigureOut">
              <a:rPr lang="en-US" smtClean="0"/>
              <a:pPr/>
              <a:t>5/17/22</a:t>
            </a:fld>
            <a:endParaRPr lang="en-US">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6315554C-9387-4378-80C2-5F7076CAC952}" type="slidenum">
              <a:rPr lang="en-US" smtClean="0"/>
              <a:pPr/>
              <a:t>‹#›</a:t>
            </a:fld>
            <a:endParaRPr lang="en-US">
              <a:latin typeface="Arial" panose="020B0604020202020204" pitchFamily="34" charset="0"/>
              <a:cs typeface="Arial" panose="020B0604020202020204" pitchFamily="34" charset="0"/>
            </a:endParaRPr>
          </a:p>
        </p:txBody>
      </p:sp>
      <p:sp>
        <p:nvSpPr>
          <p:cNvPr id="12" name="TextBox 11"/>
          <p:cNvSpPr txBox="1"/>
          <p:nvPr userDrawn="1"/>
        </p:nvSpPr>
        <p:spPr>
          <a:xfrm>
            <a:off x="438727" y="3567551"/>
            <a:ext cx="8258850" cy="341632"/>
          </a:xfrm>
          <a:prstGeom prst="rect">
            <a:avLst/>
          </a:prstGeom>
          <a:noFill/>
        </p:spPr>
        <p:txBody>
          <a:bodyPr wrap="square" rtlCol="0">
            <a:spAutoFit/>
          </a:bodyPr>
          <a:lstStyle/>
          <a:p>
            <a:pPr lvl="0" algn="ctr"/>
            <a:r>
              <a:rPr lang="en-US" sz="1620" dirty="0">
                <a:solidFill>
                  <a:schemeClr val="bg1"/>
                </a:solidFill>
                <a:latin typeface="Arial" panose="020B0604020202020204" pitchFamily="34" charset="0"/>
                <a:cs typeface="Arial" panose="020B0604020202020204" pitchFamily="34" charset="0"/>
              </a:rPr>
              <a:t>Photos, illustrations, graphics here.</a:t>
            </a:r>
            <a:endParaRPr lang="en-US" sz="911" dirty="0">
              <a:solidFill>
                <a:schemeClr val="bg1"/>
              </a:solidFill>
              <a:latin typeface="Arial" panose="020B0604020202020204" pitchFamily="34" charset="0"/>
              <a:cs typeface="Arial" panose="020B0604020202020204" pitchFamily="34" charset="0"/>
            </a:endParaRPr>
          </a:p>
        </p:txBody>
      </p:sp>
      <p:sp>
        <p:nvSpPr>
          <p:cNvPr id="13" name="Content Placeholder 12"/>
          <p:cNvSpPr>
            <a:spLocks noGrp="1"/>
          </p:cNvSpPr>
          <p:nvPr>
            <p:ph sz="quarter" idx="13" hasCustomPrompt="1"/>
          </p:nvPr>
        </p:nvSpPr>
        <p:spPr>
          <a:xfrm>
            <a:off x="4800614" y="1085851"/>
            <a:ext cx="4050507" cy="3657600"/>
          </a:xfrm>
        </p:spPr>
        <p:txBody>
          <a:bodyPr anchor="ctr" anchorCtr="0"/>
          <a:lstStyle>
            <a:lvl1pPr marL="0" indent="0" algn="ctr">
              <a:buNone/>
              <a:defRPr>
                <a:latin typeface="Arial" panose="020B0604020202020204" pitchFamily="34" charset="0"/>
                <a:cs typeface="Arial" panose="020B0604020202020204" pitchFamily="34" charset="0"/>
              </a:defRPr>
            </a:lvl1pPr>
          </a:lstStyle>
          <a:p>
            <a:pPr lvl="0"/>
            <a:r>
              <a:rPr lang="en-US" dirty="0"/>
              <a:t>Graphic</a:t>
            </a:r>
          </a:p>
        </p:txBody>
      </p:sp>
      <p:sp>
        <p:nvSpPr>
          <p:cNvPr id="14" name="Title 13"/>
          <p:cNvSpPr>
            <a:spLocks noGrp="1"/>
          </p:cNvSpPr>
          <p:nvPr>
            <p:ph type="title" hasCustomPrompt="1"/>
          </p:nvPr>
        </p:nvSpPr>
        <p:spPr>
          <a:xfrm>
            <a:off x="287904" y="461821"/>
            <a:ext cx="6554707" cy="452582"/>
          </a:xfrm>
        </p:spPr>
        <p:txBody>
          <a:bodyPr/>
          <a:lstStyle>
            <a:lvl1pPr algn="l">
              <a:defRPr>
                <a:latin typeface="Arial" panose="020B0604020202020204" pitchFamily="34" charset="0"/>
                <a:cs typeface="Arial" panose="020B0604020202020204" pitchFamily="34" charset="0"/>
              </a:defRPr>
            </a:lvl1pPr>
          </a:lstStyle>
          <a:p>
            <a:r>
              <a:rPr lang="en-US" dirty="0"/>
              <a:t>Click to add title</a:t>
            </a:r>
          </a:p>
        </p:txBody>
      </p:sp>
      <p:sp>
        <p:nvSpPr>
          <p:cNvPr id="16" name="Text Placeholder 15"/>
          <p:cNvSpPr>
            <a:spLocks noGrp="1"/>
          </p:cNvSpPr>
          <p:nvPr>
            <p:ph type="body" sz="quarter" idx="14" hasCustomPrompt="1"/>
          </p:nvPr>
        </p:nvSpPr>
        <p:spPr>
          <a:xfrm>
            <a:off x="289415" y="1085851"/>
            <a:ext cx="4358795" cy="3657600"/>
          </a:xfrm>
        </p:spPr>
        <p:txBody>
          <a:bodyPr numCol="1"/>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add list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DFF9335A-E71C-3044-BC65-4FC387DA27B6}"/>
              </a:ext>
            </a:extLst>
          </p:cNvPr>
          <p:cNvSpPr/>
          <p:nvPr userDrawn="1"/>
        </p:nvSpPr>
        <p:spPr>
          <a:xfrm>
            <a:off x="1" y="6"/>
            <a:ext cx="9144000" cy="166688"/>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11" dirty="0">
              <a:latin typeface="Arial" panose="020B0604020202020204" pitchFamily="34" charset="0"/>
              <a:cs typeface="Arial" panose="020B0604020202020204" pitchFamily="34" charset="0"/>
            </a:endParaRPr>
          </a:p>
        </p:txBody>
      </p:sp>
      <p:pic>
        <p:nvPicPr>
          <p:cNvPr id="15" name="Picture 14" descr="cu white lrg.psd">
            <a:extLst>
              <a:ext uri="{FF2B5EF4-FFF2-40B4-BE49-F238E27FC236}">
                <a16:creationId xmlns:a16="http://schemas.microsoft.com/office/drawing/2014/main" id="{497F341F-F847-2445-8EF5-47EF63BEE8B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999"/>
          <a:stretch/>
        </p:blipFill>
        <p:spPr>
          <a:xfrm>
            <a:off x="4103639" y="-95248"/>
            <a:ext cx="929024" cy="354268"/>
          </a:xfrm>
          <a:prstGeom prst="rect">
            <a:avLst/>
          </a:prstGeom>
        </p:spPr>
      </p:pic>
    </p:spTree>
    <p:extLst>
      <p:ext uri="{BB962C8B-B14F-4D97-AF65-F5344CB8AC3E}">
        <p14:creationId xmlns:p14="http://schemas.microsoft.com/office/powerpoint/2010/main" val="2068948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840601E4-3F87-485E-BCF1-0932C51EED9D}" type="datetimeFigureOut">
              <a:rPr lang="en-US" smtClean="0"/>
              <a:pPr/>
              <a:t>5/17/22</a:t>
            </a:fld>
            <a:endParaRPr lang="en-US">
              <a:latin typeface="Arial" panose="020B0604020202020204" pitchFamily="34" charset="0"/>
              <a:cs typeface="Arial" panose="020B0604020202020204" pitchFamily="34" charset="0"/>
            </a:endParaRPr>
          </a:p>
        </p:txBody>
      </p:sp>
      <p:sp>
        <p:nvSpPr>
          <p:cNvPr id="6" name="Footer Placeholder 5"/>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latin typeface="Arial" panose="020B0604020202020204" pitchFamily="34" charset="0"/>
              <a:cs typeface="Arial" panose="020B0604020202020204" pitchFamily="34" charset="0"/>
            </a:endParaRPr>
          </a:p>
        </p:txBody>
      </p:sp>
      <p:sp>
        <p:nvSpPr>
          <p:cNvPr id="7" name="Slide Number Placeholder 6"/>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6315554C-9387-4378-80C2-5F7076CAC952}" type="slidenum">
              <a:rPr lang="en-US" smtClean="0"/>
              <a:pPr/>
              <a:t>‹#›</a:t>
            </a:fld>
            <a:endParaRPr lang="en-US">
              <a:latin typeface="Arial" panose="020B0604020202020204" pitchFamily="34" charset="0"/>
              <a:cs typeface="Arial" panose="020B0604020202020204" pitchFamily="34" charset="0"/>
            </a:endParaRPr>
          </a:p>
        </p:txBody>
      </p:sp>
      <p:sp>
        <p:nvSpPr>
          <p:cNvPr id="2" name="Title 1"/>
          <p:cNvSpPr>
            <a:spLocks noGrp="1"/>
          </p:cNvSpPr>
          <p:nvPr>
            <p:ph type="title" hasCustomPrompt="1"/>
          </p:nvPr>
        </p:nvSpPr>
        <p:spPr>
          <a:xfrm>
            <a:off x="838202" y="569791"/>
            <a:ext cx="7467600" cy="403957"/>
          </a:xfrm>
        </p:spPr>
        <p:txBody>
          <a:bodyPr/>
          <a:lstStyle>
            <a:lvl1pPr>
              <a:defRPr>
                <a:latin typeface="Arial" panose="020B0604020202020204" pitchFamily="34" charset="0"/>
                <a:cs typeface="Arial" panose="020B0604020202020204" pitchFamily="34" charset="0"/>
              </a:defRPr>
            </a:lvl1pPr>
          </a:lstStyle>
          <a:p>
            <a:r>
              <a:rPr lang="en-US" dirty="0"/>
              <a:t>Click to add title</a:t>
            </a:r>
          </a:p>
        </p:txBody>
      </p:sp>
      <p:sp>
        <p:nvSpPr>
          <p:cNvPr id="13" name="Content Placeholder 12"/>
          <p:cNvSpPr>
            <a:spLocks noGrp="1"/>
          </p:cNvSpPr>
          <p:nvPr>
            <p:ph sz="quarter" idx="14" hasCustomPrompt="1"/>
          </p:nvPr>
        </p:nvSpPr>
        <p:spPr>
          <a:xfrm>
            <a:off x="838202" y="1123950"/>
            <a:ext cx="7467600" cy="3448050"/>
          </a:xfrm>
        </p:spPr>
        <p:txBody>
          <a:bodyPr anchor="ctr" anchorCtr="0"/>
          <a:lstStyle>
            <a:lvl1pPr marL="0" indent="0" algn="ctr">
              <a:buNone/>
              <a:defRPr>
                <a:latin typeface="Arial" panose="020B0604020202020204" pitchFamily="34" charset="0"/>
                <a:cs typeface="Arial" panose="020B0604020202020204" pitchFamily="34" charset="0"/>
              </a:defRPr>
            </a:lvl1pPr>
          </a:lstStyle>
          <a:p>
            <a:pPr lvl="0"/>
            <a:r>
              <a:rPr lang="en-US" dirty="0"/>
              <a:t>Graphic</a:t>
            </a:r>
          </a:p>
        </p:txBody>
      </p:sp>
      <p:sp>
        <p:nvSpPr>
          <p:cNvPr id="12" name="Rectangle 11">
            <a:extLst>
              <a:ext uri="{FF2B5EF4-FFF2-40B4-BE49-F238E27FC236}">
                <a16:creationId xmlns:a16="http://schemas.microsoft.com/office/drawing/2014/main" id="{04D4C3B8-C72A-234F-801D-62CC4EFC1473}"/>
              </a:ext>
            </a:extLst>
          </p:cNvPr>
          <p:cNvSpPr/>
          <p:nvPr userDrawn="1"/>
        </p:nvSpPr>
        <p:spPr>
          <a:xfrm>
            <a:off x="1" y="6"/>
            <a:ext cx="9144000" cy="166688"/>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11" dirty="0">
              <a:latin typeface="Arial" panose="020B0604020202020204" pitchFamily="34" charset="0"/>
              <a:cs typeface="Arial" panose="020B0604020202020204" pitchFamily="34" charset="0"/>
            </a:endParaRPr>
          </a:p>
        </p:txBody>
      </p:sp>
      <p:pic>
        <p:nvPicPr>
          <p:cNvPr id="14" name="Picture 13" descr="cu white lrg.psd">
            <a:extLst>
              <a:ext uri="{FF2B5EF4-FFF2-40B4-BE49-F238E27FC236}">
                <a16:creationId xmlns:a16="http://schemas.microsoft.com/office/drawing/2014/main" id="{0424A742-A864-314F-80E6-E197D7DB73D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999"/>
          <a:stretch/>
        </p:blipFill>
        <p:spPr>
          <a:xfrm>
            <a:off x="4103639" y="-95248"/>
            <a:ext cx="929024" cy="354268"/>
          </a:xfrm>
          <a:prstGeom prst="rect">
            <a:avLst/>
          </a:prstGeom>
        </p:spPr>
      </p:pic>
    </p:spTree>
    <p:extLst>
      <p:ext uri="{BB962C8B-B14F-4D97-AF65-F5344CB8AC3E}">
        <p14:creationId xmlns:p14="http://schemas.microsoft.com/office/powerpoint/2010/main" val="3870441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Closing Slid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latin typeface="Arial" panose="020B0604020202020204" pitchFamily="34" charset="0"/>
                <a:cs typeface="Arial" panose="020B0604020202020204" pitchFamily="34" charset="0"/>
              </a:defRPr>
            </a:lvl1pPr>
          </a:lstStyle>
          <a:p>
            <a:fld id="{840601E4-3F87-485E-BCF1-0932C51EED9D}" type="datetimeFigureOut">
              <a:rPr lang="en-US" smtClean="0"/>
              <a:pPr/>
              <a:t>5/17/22</a:t>
            </a:fld>
            <a:endParaRPr lang="en-US">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p:txBody>
          <a:bodyPr/>
          <a:lstStyle>
            <a:lvl1pPr>
              <a:defRPr>
                <a:latin typeface="Arial" panose="020B0604020202020204" pitchFamily="34" charset="0"/>
                <a:cs typeface="Arial" panose="020B0604020202020204" pitchFamily="34" charset="0"/>
              </a:defRPr>
            </a:lvl1pPr>
          </a:lstStyle>
          <a:p>
            <a:endParaRPr lang="en-US">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lvl1pPr>
              <a:defRPr>
                <a:latin typeface="Arial" panose="020B0604020202020204" pitchFamily="34" charset="0"/>
                <a:cs typeface="Arial" panose="020B0604020202020204" pitchFamily="34" charset="0"/>
              </a:defRPr>
            </a:lvl1pPr>
          </a:lstStyle>
          <a:p>
            <a:fld id="{6315554C-9387-4378-80C2-5F7076CAC952}" type="slidenum">
              <a:rPr lang="en-US" smtClean="0"/>
              <a:pPr/>
              <a:t>‹#›</a:t>
            </a:fld>
            <a:endParaRPr lang="en-US">
              <a:latin typeface="Arial" panose="020B0604020202020204" pitchFamily="34" charset="0"/>
              <a:cs typeface="Arial" panose="020B0604020202020204" pitchFamily="34" charset="0"/>
            </a:endParaRPr>
          </a:p>
        </p:txBody>
      </p:sp>
      <p:sp>
        <p:nvSpPr>
          <p:cNvPr id="11" name="Text Placeholder 9">
            <a:extLst>
              <a:ext uri="{FF2B5EF4-FFF2-40B4-BE49-F238E27FC236}">
                <a16:creationId xmlns:a16="http://schemas.microsoft.com/office/drawing/2014/main" id="{7E419631-6A90-1D4B-9AC3-E03C8AA89D35}"/>
              </a:ext>
            </a:extLst>
          </p:cNvPr>
          <p:cNvSpPr>
            <a:spLocks noGrp="1"/>
          </p:cNvSpPr>
          <p:nvPr>
            <p:ph type="body" sz="quarter" idx="14" hasCustomPrompt="1"/>
          </p:nvPr>
        </p:nvSpPr>
        <p:spPr>
          <a:xfrm>
            <a:off x="346294" y="2197064"/>
            <a:ext cx="2498725" cy="679492"/>
          </a:xfrm>
          <a:noFill/>
        </p:spPr>
        <p:txBody>
          <a:bodyPr lIns="182880" tIns="91440" rIns="182880"/>
          <a:lstStyle>
            <a:lvl1pPr marL="0" indent="0">
              <a:buNone/>
              <a:defRPr baseline="0">
                <a:solidFill>
                  <a:schemeClr val="tx1"/>
                </a:solidFill>
                <a:latin typeface="Arial" panose="020B0604020202020204" pitchFamily="34" charset="0"/>
                <a:cs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Thank You</a:t>
            </a:r>
          </a:p>
        </p:txBody>
      </p:sp>
      <p:pic>
        <p:nvPicPr>
          <p:cNvPr id="6" name="Picture 5">
            <a:extLst>
              <a:ext uri="{FF2B5EF4-FFF2-40B4-BE49-F238E27FC236}">
                <a16:creationId xmlns:a16="http://schemas.microsoft.com/office/drawing/2014/main" id="{6C464510-7A77-DB43-9098-69BAB517231E}"/>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349628" y="590550"/>
            <a:ext cx="1019218" cy="1024728"/>
          </a:xfrm>
          <a:prstGeom prst="rect">
            <a:avLst/>
          </a:prstGeom>
        </p:spPr>
      </p:pic>
      <p:sp>
        <p:nvSpPr>
          <p:cNvPr id="8" name="Rectangle 7">
            <a:extLst>
              <a:ext uri="{FF2B5EF4-FFF2-40B4-BE49-F238E27FC236}">
                <a16:creationId xmlns:a16="http://schemas.microsoft.com/office/drawing/2014/main" id="{9306357B-88AF-5E41-A0F9-506D230E0D01}"/>
              </a:ext>
            </a:extLst>
          </p:cNvPr>
          <p:cNvSpPr/>
          <p:nvPr userDrawn="1"/>
        </p:nvSpPr>
        <p:spPr>
          <a:xfrm>
            <a:off x="1" y="6"/>
            <a:ext cx="9144000" cy="166688"/>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1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73434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pic>
        <p:nvPicPr>
          <p:cNvPr id="11" name="Picture 10" descr="A castle on top of a lush green forest&#10;&#10;Description automatically generated">
            <a:extLst>
              <a:ext uri="{FF2B5EF4-FFF2-40B4-BE49-F238E27FC236}">
                <a16:creationId xmlns:a16="http://schemas.microsoft.com/office/drawing/2014/main" id="{818F1B74-C026-C145-B082-3A9722FEB68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02394"/>
            <a:ext cx="9144000" cy="5036141"/>
          </a:xfrm>
          <a:prstGeom prst="rect">
            <a:avLst/>
          </a:prstGeom>
        </p:spPr>
      </p:pic>
      <p:sp>
        <p:nvSpPr>
          <p:cNvPr id="4" name="Date Placeholder 3"/>
          <p:cNvSpPr>
            <a:spLocks noGrp="1"/>
          </p:cNvSpPr>
          <p:nvPr>
            <p:ph type="dt" sz="half" idx="10"/>
          </p:nvPr>
        </p:nvSpPr>
        <p:spPr/>
        <p:txBody>
          <a:bodyPr/>
          <a:lstStyle/>
          <a:p>
            <a:fld id="{840601E4-3F87-485E-BCF1-0932C51EED9D}"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15554C-9387-4378-80C2-5F7076CAC952}" type="slidenum">
              <a:rPr lang="en-US" smtClean="0"/>
              <a:t>‹#›</a:t>
            </a:fld>
            <a:endParaRPr lang="en-US"/>
          </a:p>
        </p:txBody>
      </p:sp>
      <p:pic>
        <p:nvPicPr>
          <p:cNvPr id="13" name="Picture 12" descr="cu white lrg.psd">
            <a:extLst>
              <a:ext uri="{FF2B5EF4-FFF2-40B4-BE49-F238E27FC236}">
                <a16:creationId xmlns:a16="http://schemas.microsoft.com/office/drawing/2014/main" id="{FBBE9620-A569-E342-86F1-8A5D60290F0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04272" y="3488804"/>
            <a:ext cx="1143528" cy="1115666"/>
          </a:xfrm>
          <a:prstGeom prst="rect">
            <a:avLst/>
          </a:prstGeom>
        </p:spPr>
      </p:pic>
      <p:sp>
        <p:nvSpPr>
          <p:cNvPr id="14" name="Title 18">
            <a:extLst>
              <a:ext uri="{FF2B5EF4-FFF2-40B4-BE49-F238E27FC236}">
                <a16:creationId xmlns:a16="http://schemas.microsoft.com/office/drawing/2014/main" id="{EBDFF706-523C-3443-A746-980EE949C5C6}"/>
              </a:ext>
            </a:extLst>
          </p:cNvPr>
          <p:cNvSpPr>
            <a:spLocks noGrp="1"/>
          </p:cNvSpPr>
          <p:nvPr>
            <p:ph type="title" hasCustomPrompt="1"/>
          </p:nvPr>
        </p:nvSpPr>
        <p:spPr>
          <a:xfrm>
            <a:off x="304272" y="2561846"/>
            <a:ext cx="4777596" cy="829533"/>
          </a:xfrm>
          <a:solidFill>
            <a:schemeClr val="tx1">
              <a:lumMod val="95000"/>
              <a:lumOff val="5000"/>
              <a:alpha val="48000"/>
            </a:schemeClr>
          </a:solidFill>
        </p:spPr>
        <p:txBody>
          <a:bodyPr lIns="182880" tIns="182880" rIns="182880" anchor="t">
            <a:normAutofit/>
          </a:bodyPr>
          <a:lstStyle>
            <a:lvl1pPr algn="l">
              <a:defRPr sz="2400" baseline="0">
                <a:solidFill>
                  <a:schemeClr val="bg1"/>
                </a:solidFill>
              </a:defRPr>
            </a:lvl1pPr>
          </a:lstStyle>
          <a:p>
            <a:r>
              <a:rPr lang="en-US" dirty="0"/>
              <a:t>Click to add title</a:t>
            </a:r>
          </a:p>
        </p:txBody>
      </p:sp>
      <p:sp>
        <p:nvSpPr>
          <p:cNvPr id="15" name="Text Placeholder 20">
            <a:extLst>
              <a:ext uri="{FF2B5EF4-FFF2-40B4-BE49-F238E27FC236}">
                <a16:creationId xmlns:a16="http://schemas.microsoft.com/office/drawing/2014/main" id="{AF5CFD81-593A-174A-ABE5-171DDF25EC62}"/>
              </a:ext>
            </a:extLst>
          </p:cNvPr>
          <p:cNvSpPr>
            <a:spLocks noGrp="1"/>
          </p:cNvSpPr>
          <p:nvPr>
            <p:ph type="body" sz="quarter" idx="13" hasCustomPrompt="1"/>
          </p:nvPr>
        </p:nvSpPr>
        <p:spPr>
          <a:xfrm>
            <a:off x="304274" y="3568342"/>
            <a:ext cx="4137025" cy="753311"/>
          </a:xfrm>
          <a:solidFill>
            <a:schemeClr val="tx1">
              <a:lumMod val="95000"/>
              <a:lumOff val="5000"/>
              <a:alpha val="48000"/>
            </a:schemeClr>
          </a:solidFill>
        </p:spPr>
        <p:txBody>
          <a:bodyPr lIns="182880" tIns="182880" rIns="182880">
            <a:noAutofit/>
          </a:bodyPr>
          <a:lstStyle>
            <a:lvl1pPr marL="0" marR="0" indent="0" algn="l" defTabSz="685752" rtl="0" eaLnBrk="1" fontAlgn="auto" latinLnBrk="0" hangingPunct="1">
              <a:lnSpc>
                <a:spcPct val="100000"/>
              </a:lnSpc>
              <a:spcBef>
                <a:spcPct val="20000"/>
              </a:spcBef>
              <a:spcAft>
                <a:spcPts val="0"/>
              </a:spcAft>
              <a:buClrTx/>
              <a:buSzTx/>
              <a:buFont typeface="Arial" panose="020B0604020202020204" pitchFamily="34" charset="0"/>
              <a:buNone/>
              <a:tabLst/>
              <a:defRPr sz="1350">
                <a:solidFill>
                  <a:schemeClr val="bg1"/>
                </a:solidFill>
                <a:latin typeface="+mn-lt"/>
              </a:defRPr>
            </a:lvl1pPr>
          </a:lstStyle>
          <a:p>
            <a:pPr marL="0" marR="0" lvl="0" indent="0" algn="l" defTabSz="685752" rtl="0" eaLnBrk="1" fontAlgn="auto" latinLnBrk="0" hangingPunct="1">
              <a:lnSpc>
                <a:spcPct val="100000"/>
              </a:lnSpc>
              <a:spcBef>
                <a:spcPct val="20000"/>
              </a:spcBef>
              <a:spcAft>
                <a:spcPts val="0"/>
              </a:spcAft>
              <a:buClrTx/>
              <a:buSzTx/>
              <a:buFont typeface="Arial" panose="020B0604020202020204" pitchFamily="34" charset="0"/>
              <a:buNone/>
              <a:tabLst/>
              <a:defRPr/>
            </a:pPr>
            <a:r>
              <a:rPr lang="en-US" dirty="0">
                <a:solidFill>
                  <a:srgbClr val="FFFFFF"/>
                </a:solidFill>
                <a:latin typeface="+mn-lt"/>
              </a:rPr>
              <a:t>Click to add text</a:t>
            </a:r>
          </a:p>
        </p:txBody>
      </p:sp>
      <p:sp>
        <p:nvSpPr>
          <p:cNvPr id="12" name="Rectangle 11">
            <a:extLst>
              <a:ext uri="{FF2B5EF4-FFF2-40B4-BE49-F238E27FC236}">
                <a16:creationId xmlns:a16="http://schemas.microsoft.com/office/drawing/2014/main" id="{7679AF82-2025-4A46-9A8F-C7EBC5A38F02}"/>
              </a:ext>
            </a:extLst>
          </p:cNvPr>
          <p:cNvSpPr/>
          <p:nvPr userDrawn="1"/>
        </p:nvSpPr>
        <p:spPr>
          <a:xfrm>
            <a:off x="0" y="4969"/>
            <a:ext cx="9144000" cy="166688"/>
          </a:xfrm>
          <a:prstGeom prst="rect">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58" dirty="0"/>
          </a:p>
        </p:txBody>
      </p:sp>
    </p:spTree>
    <p:extLst>
      <p:ext uri="{BB962C8B-B14F-4D97-AF65-F5344CB8AC3E}">
        <p14:creationId xmlns:p14="http://schemas.microsoft.com/office/powerpoint/2010/main" val="1910640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theme" Target="../theme/theme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05980"/>
            <a:ext cx="8229600"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1" y="1200155"/>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1" y="4767267"/>
            <a:ext cx="2133600" cy="273844"/>
          </a:xfrm>
          <a:prstGeom prst="rect">
            <a:avLst/>
          </a:prstGeom>
        </p:spPr>
        <p:txBody>
          <a:bodyPr vert="horz" lIns="91440" tIns="45720" rIns="91440" bIns="45720" rtlCol="0" anchor="ctr"/>
          <a:lstStyle>
            <a:lvl1pPr algn="l">
              <a:defRPr sz="608">
                <a:solidFill>
                  <a:schemeClr val="tx1">
                    <a:tint val="75000"/>
                  </a:schemeClr>
                </a:solidFill>
                <a:latin typeface="Arial" panose="020B0604020202020204" pitchFamily="34" charset="0"/>
                <a:cs typeface="Arial" panose="020B0604020202020204" pitchFamily="34" charset="0"/>
              </a:defRPr>
            </a:lvl1pPr>
          </a:lstStyle>
          <a:p>
            <a:fld id="{840601E4-3F87-485E-BCF1-0932C51EED9D}" type="datetimeFigureOut">
              <a:rPr lang="en-US" smtClean="0"/>
              <a:pPr/>
              <a:t>5/17/22</a:t>
            </a:fld>
            <a:endParaRPr lang="en-US"/>
          </a:p>
        </p:txBody>
      </p:sp>
      <p:sp>
        <p:nvSpPr>
          <p:cNvPr id="5" name="Footer Placeholder 4"/>
          <p:cNvSpPr>
            <a:spLocks noGrp="1"/>
          </p:cNvSpPr>
          <p:nvPr>
            <p:ph type="ftr" sz="quarter" idx="3"/>
          </p:nvPr>
        </p:nvSpPr>
        <p:spPr>
          <a:xfrm>
            <a:off x="3124202" y="4767267"/>
            <a:ext cx="2895600" cy="273844"/>
          </a:xfrm>
          <a:prstGeom prst="rect">
            <a:avLst/>
          </a:prstGeom>
        </p:spPr>
        <p:txBody>
          <a:bodyPr vert="horz" lIns="91440" tIns="45720" rIns="91440" bIns="45720" rtlCol="0" anchor="ctr"/>
          <a:lstStyle>
            <a:lvl1pPr algn="ctr">
              <a:defRPr sz="608">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4767267"/>
            <a:ext cx="2133600" cy="273844"/>
          </a:xfrm>
          <a:prstGeom prst="rect">
            <a:avLst/>
          </a:prstGeom>
        </p:spPr>
        <p:txBody>
          <a:bodyPr vert="horz" lIns="91440" tIns="45720" rIns="91440" bIns="45720" rtlCol="0" anchor="ctr"/>
          <a:lstStyle>
            <a:lvl1pPr algn="r">
              <a:defRPr sz="608">
                <a:solidFill>
                  <a:schemeClr val="tx1">
                    <a:tint val="75000"/>
                  </a:schemeClr>
                </a:solidFill>
                <a:latin typeface="Arial" panose="020B0604020202020204" pitchFamily="34" charset="0"/>
                <a:cs typeface="Arial" panose="020B0604020202020204" pitchFamily="34" charset="0"/>
              </a:defRPr>
            </a:lvl1pPr>
          </a:lstStyle>
          <a:p>
            <a:fld id="{6315554C-9387-4378-80C2-5F7076CAC952}" type="slidenum">
              <a:rPr lang="en-US" smtClean="0"/>
              <a:pPr/>
              <a:t>‹#›</a:t>
            </a:fld>
            <a:endParaRPr lang="en-US"/>
          </a:p>
        </p:txBody>
      </p:sp>
    </p:spTree>
    <p:extLst>
      <p:ext uri="{BB962C8B-B14F-4D97-AF65-F5344CB8AC3E}">
        <p14:creationId xmlns:p14="http://schemas.microsoft.com/office/powerpoint/2010/main" val="13273655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462836" rtl="0" eaLnBrk="1" latinLnBrk="0" hangingPunct="1">
        <a:spcBef>
          <a:spcPct val="0"/>
        </a:spcBef>
        <a:buNone/>
        <a:defRPr sz="1620" kern="1200">
          <a:solidFill>
            <a:schemeClr val="accent3"/>
          </a:solidFill>
          <a:latin typeface="Arial" panose="020B0604020202020204" pitchFamily="34" charset="0"/>
          <a:ea typeface="+mj-ea"/>
          <a:cs typeface="Arial" panose="020B0604020202020204" pitchFamily="34" charset="0"/>
        </a:defRPr>
      </a:lvl1pPr>
    </p:titleStyle>
    <p:bodyStyle>
      <a:lvl1pPr marL="173564" indent="-173564" algn="l" defTabSz="462836" rtl="0" eaLnBrk="1" latinLnBrk="0" hangingPunct="1">
        <a:spcBef>
          <a:spcPct val="20000"/>
        </a:spcBef>
        <a:buFont typeface="Arial" panose="020B0604020202020204" pitchFamily="34" charset="0"/>
        <a:buChar char="•"/>
        <a:defRPr sz="1620" kern="1200">
          <a:solidFill>
            <a:schemeClr val="accent2"/>
          </a:solidFill>
          <a:latin typeface="Arial" panose="020B0604020202020204" pitchFamily="34" charset="0"/>
          <a:ea typeface="+mn-ea"/>
          <a:cs typeface="Arial" panose="020B0604020202020204" pitchFamily="34" charset="0"/>
        </a:defRPr>
      </a:lvl1pPr>
      <a:lvl2pPr marL="376055" indent="-144638" algn="l" defTabSz="462836" rtl="0" eaLnBrk="1" latinLnBrk="0" hangingPunct="1">
        <a:spcBef>
          <a:spcPct val="20000"/>
        </a:spcBef>
        <a:buFont typeface="Arial" panose="020B0604020202020204" pitchFamily="34" charset="0"/>
        <a:buChar char="–"/>
        <a:defRPr sz="1418" kern="1200">
          <a:solidFill>
            <a:schemeClr val="accent2"/>
          </a:solidFill>
          <a:latin typeface="Arial" panose="020B0604020202020204" pitchFamily="34" charset="0"/>
          <a:ea typeface="+mn-ea"/>
          <a:cs typeface="Arial" panose="020B0604020202020204" pitchFamily="34" charset="0"/>
        </a:defRPr>
      </a:lvl2pPr>
      <a:lvl3pPr marL="578545" indent="-115709" algn="l" defTabSz="462836" rtl="0" eaLnBrk="1" latinLnBrk="0" hangingPunct="1">
        <a:spcBef>
          <a:spcPct val="20000"/>
        </a:spcBef>
        <a:buFont typeface="Arial" panose="020B0604020202020204" pitchFamily="34" charset="0"/>
        <a:buChar char="•"/>
        <a:defRPr sz="1215" kern="1200">
          <a:solidFill>
            <a:schemeClr val="accent2"/>
          </a:solidFill>
          <a:latin typeface="Arial" panose="020B0604020202020204" pitchFamily="34" charset="0"/>
          <a:ea typeface="+mn-ea"/>
          <a:cs typeface="Arial" panose="020B0604020202020204" pitchFamily="34" charset="0"/>
        </a:defRPr>
      </a:lvl3pPr>
      <a:lvl4pPr marL="809964" indent="-115709" algn="l" defTabSz="462836" rtl="0" eaLnBrk="1" latinLnBrk="0" hangingPunct="1">
        <a:spcBef>
          <a:spcPct val="20000"/>
        </a:spcBef>
        <a:buFont typeface="Arial" panose="020B0604020202020204" pitchFamily="34" charset="0"/>
        <a:buChar char="–"/>
        <a:defRPr sz="1013" kern="1200">
          <a:solidFill>
            <a:schemeClr val="accent2"/>
          </a:solidFill>
          <a:latin typeface="Arial" panose="020B0604020202020204" pitchFamily="34" charset="0"/>
          <a:ea typeface="+mn-ea"/>
          <a:cs typeface="Arial" panose="020B0604020202020204" pitchFamily="34" charset="0"/>
        </a:defRPr>
      </a:lvl4pPr>
      <a:lvl5pPr marL="1041382" indent="-115709" algn="l" defTabSz="462836" rtl="0" eaLnBrk="1" latinLnBrk="0" hangingPunct="1">
        <a:spcBef>
          <a:spcPct val="20000"/>
        </a:spcBef>
        <a:buFont typeface="Arial" panose="020B0604020202020204" pitchFamily="34" charset="0"/>
        <a:buChar char="»"/>
        <a:defRPr sz="1013" kern="1200">
          <a:solidFill>
            <a:schemeClr val="accent2"/>
          </a:solidFill>
          <a:latin typeface="Arial" panose="020B0604020202020204" pitchFamily="34" charset="0"/>
          <a:ea typeface="+mn-ea"/>
          <a:cs typeface="Arial" panose="020B0604020202020204" pitchFamily="34" charset="0"/>
        </a:defRPr>
      </a:lvl5pPr>
      <a:lvl6pPr marL="1272800" indent="-115709" algn="l" defTabSz="462836" rtl="0" eaLnBrk="1" latinLnBrk="0" hangingPunct="1">
        <a:spcBef>
          <a:spcPct val="20000"/>
        </a:spcBef>
        <a:buFont typeface="Arial" panose="020B0604020202020204" pitchFamily="34" charset="0"/>
        <a:buChar char="•"/>
        <a:defRPr sz="1013" kern="1200">
          <a:solidFill>
            <a:schemeClr val="tx1"/>
          </a:solidFill>
          <a:latin typeface="+mn-lt"/>
          <a:ea typeface="+mn-ea"/>
          <a:cs typeface="+mn-cs"/>
        </a:defRPr>
      </a:lvl6pPr>
      <a:lvl7pPr marL="1504219" indent="-115709" algn="l" defTabSz="462836" rtl="0" eaLnBrk="1" latinLnBrk="0" hangingPunct="1">
        <a:spcBef>
          <a:spcPct val="20000"/>
        </a:spcBef>
        <a:buFont typeface="Arial" panose="020B0604020202020204" pitchFamily="34" charset="0"/>
        <a:buChar char="•"/>
        <a:defRPr sz="1013" kern="1200">
          <a:solidFill>
            <a:schemeClr val="tx1"/>
          </a:solidFill>
          <a:latin typeface="+mn-lt"/>
          <a:ea typeface="+mn-ea"/>
          <a:cs typeface="+mn-cs"/>
        </a:defRPr>
      </a:lvl7pPr>
      <a:lvl8pPr marL="1735636" indent="-115709" algn="l" defTabSz="462836" rtl="0" eaLnBrk="1" latinLnBrk="0" hangingPunct="1">
        <a:spcBef>
          <a:spcPct val="20000"/>
        </a:spcBef>
        <a:buFont typeface="Arial" panose="020B0604020202020204" pitchFamily="34" charset="0"/>
        <a:buChar char="•"/>
        <a:defRPr sz="1013" kern="1200">
          <a:solidFill>
            <a:schemeClr val="tx1"/>
          </a:solidFill>
          <a:latin typeface="+mn-lt"/>
          <a:ea typeface="+mn-ea"/>
          <a:cs typeface="+mn-cs"/>
        </a:defRPr>
      </a:lvl8pPr>
      <a:lvl9pPr marL="1967055" indent="-115709" algn="l" defTabSz="462836" rtl="0" eaLnBrk="1" latinLnBrk="0" hangingPunct="1">
        <a:spcBef>
          <a:spcPct val="20000"/>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462836" rtl="0" eaLnBrk="1" latinLnBrk="0" hangingPunct="1">
        <a:defRPr sz="911" kern="1200">
          <a:solidFill>
            <a:schemeClr val="tx1"/>
          </a:solidFill>
          <a:latin typeface="+mn-lt"/>
          <a:ea typeface="+mn-ea"/>
          <a:cs typeface="+mn-cs"/>
        </a:defRPr>
      </a:lvl1pPr>
      <a:lvl2pPr marL="231419" algn="l" defTabSz="462836" rtl="0" eaLnBrk="1" latinLnBrk="0" hangingPunct="1">
        <a:defRPr sz="911" kern="1200">
          <a:solidFill>
            <a:schemeClr val="tx1"/>
          </a:solidFill>
          <a:latin typeface="+mn-lt"/>
          <a:ea typeface="+mn-ea"/>
          <a:cs typeface="+mn-cs"/>
        </a:defRPr>
      </a:lvl2pPr>
      <a:lvl3pPr marL="462836" algn="l" defTabSz="462836" rtl="0" eaLnBrk="1" latinLnBrk="0" hangingPunct="1">
        <a:defRPr sz="911" kern="1200">
          <a:solidFill>
            <a:schemeClr val="tx1"/>
          </a:solidFill>
          <a:latin typeface="+mn-lt"/>
          <a:ea typeface="+mn-ea"/>
          <a:cs typeface="+mn-cs"/>
        </a:defRPr>
      </a:lvl3pPr>
      <a:lvl4pPr marL="694255" algn="l" defTabSz="462836" rtl="0" eaLnBrk="1" latinLnBrk="0" hangingPunct="1">
        <a:defRPr sz="911" kern="1200">
          <a:solidFill>
            <a:schemeClr val="tx1"/>
          </a:solidFill>
          <a:latin typeface="+mn-lt"/>
          <a:ea typeface="+mn-ea"/>
          <a:cs typeface="+mn-cs"/>
        </a:defRPr>
      </a:lvl4pPr>
      <a:lvl5pPr marL="925673" algn="l" defTabSz="462836" rtl="0" eaLnBrk="1" latinLnBrk="0" hangingPunct="1">
        <a:defRPr sz="911" kern="1200">
          <a:solidFill>
            <a:schemeClr val="tx1"/>
          </a:solidFill>
          <a:latin typeface="+mn-lt"/>
          <a:ea typeface="+mn-ea"/>
          <a:cs typeface="+mn-cs"/>
        </a:defRPr>
      </a:lvl5pPr>
      <a:lvl6pPr marL="1157091" algn="l" defTabSz="462836" rtl="0" eaLnBrk="1" latinLnBrk="0" hangingPunct="1">
        <a:defRPr sz="911" kern="1200">
          <a:solidFill>
            <a:schemeClr val="tx1"/>
          </a:solidFill>
          <a:latin typeface="+mn-lt"/>
          <a:ea typeface="+mn-ea"/>
          <a:cs typeface="+mn-cs"/>
        </a:defRPr>
      </a:lvl6pPr>
      <a:lvl7pPr marL="1388508" algn="l" defTabSz="462836" rtl="0" eaLnBrk="1" latinLnBrk="0" hangingPunct="1">
        <a:defRPr sz="911" kern="1200">
          <a:solidFill>
            <a:schemeClr val="tx1"/>
          </a:solidFill>
          <a:latin typeface="+mn-lt"/>
          <a:ea typeface="+mn-ea"/>
          <a:cs typeface="+mn-cs"/>
        </a:defRPr>
      </a:lvl7pPr>
      <a:lvl8pPr marL="1619927" algn="l" defTabSz="462836" rtl="0" eaLnBrk="1" latinLnBrk="0" hangingPunct="1">
        <a:defRPr sz="911" kern="1200">
          <a:solidFill>
            <a:schemeClr val="tx1"/>
          </a:solidFill>
          <a:latin typeface="+mn-lt"/>
          <a:ea typeface="+mn-ea"/>
          <a:cs typeface="+mn-cs"/>
        </a:defRPr>
      </a:lvl8pPr>
      <a:lvl9pPr marL="1851346" algn="l" defTabSz="462836" rtl="0" eaLnBrk="1" latinLnBrk="0" hangingPunct="1">
        <a:defRPr sz="911"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840601E4-3F87-485E-BCF1-0932C51EED9D}" type="datetimeFigureOut">
              <a:rPr lang="en-US" smtClean="0"/>
              <a:pPr/>
              <a:t>5/17/22</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6315554C-9387-4378-80C2-5F7076CAC952}" type="slidenum">
              <a:rPr lang="en-US" smtClean="0"/>
              <a:pPr/>
              <a:t>‹#›</a:t>
            </a:fld>
            <a:endParaRPr lang="en-US"/>
          </a:p>
        </p:txBody>
      </p:sp>
    </p:spTree>
    <p:extLst>
      <p:ext uri="{BB962C8B-B14F-4D97-AF65-F5344CB8AC3E}">
        <p14:creationId xmlns:p14="http://schemas.microsoft.com/office/powerpoint/2010/main" val="2473465984"/>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5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hyperlink" Target="https://doi.org/10.1093/jxb/erab266"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hyperlink" Target="https://doi.org/10.1093/pcp/pcm035" TargetMode="External"/><Relationship Id="rId5" Type="http://schemas.openxmlformats.org/officeDocument/2006/relationships/image" Target="../media/image10.jpeg"/><Relationship Id="rId4" Type="http://schemas.openxmlformats.org/officeDocument/2006/relationships/image" Target="../media/image9.tiff"/></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hyperlink" Target="https://doi.org/10.1093/jxb/erab266" TargetMode="Externa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316BF-4F53-EE40-A99B-70C208EAB833}"/>
              </a:ext>
            </a:extLst>
          </p:cNvPr>
          <p:cNvSpPr>
            <a:spLocks noGrp="1"/>
          </p:cNvSpPr>
          <p:nvPr>
            <p:ph type="title"/>
          </p:nvPr>
        </p:nvSpPr>
        <p:spPr>
          <a:xfrm>
            <a:off x="312983" y="1095267"/>
            <a:ext cx="8574802" cy="1133150"/>
          </a:xfrm>
          <a:solidFill>
            <a:schemeClr val="tx1">
              <a:lumMod val="75000"/>
              <a:lumOff val="25000"/>
              <a:alpha val="48000"/>
            </a:schemeClr>
          </a:solidFill>
        </p:spPr>
        <p:txBody>
          <a:bodyPr>
            <a:normAutofit fontScale="90000"/>
          </a:bodyPr>
          <a:lstStyle/>
          <a:p>
            <a:r>
              <a:rPr lang="en-GB" b="1" dirty="0"/>
              <a:t>Modulating Rubisco subunits through gene overexpression to maximise photosynthetic efficiency:</a:t>
            </a:r>
            <a:br>
              <a:rPr lang="en-IN" b="1" dirty="0"/>
            </a:br>
            <a:br>
              <a:rPr lang="en-GB" sz="2000" b="1" dirty="0">
                <a:latin typeface="Helvetica" pitchFamily="2" charset="0"/>
              </a:rPr>
            </a:br>
            <a:endParaRPr lang="en-GB" sz="2000" b="1" dirty="0">
              <a:latin typeface="Helvetica" pitchFamily="2" charset="0"/>
            </a:endParaRPr>
          </a:p>
        </p:txBody>
      </p:sp>
      <p:sp>
        <p:nvSpPr>
          <p:cNvPr id="4" name="Text Placeholder 2">
            <a:extLst>
              <a:ext uri="{FF2B5EF4-FFF2-40B4-BE49-F238E27FC236}">
                <a16:creationId xmlns:a16="http://schemas.microsoft.com/office/drawing/2014/main" id="{052FC5D7-9882-9241-AAE2-03B7B66A20C5}"/>
              </a:ext>
            </a:extLst>
          </p:cNvPr>
          <p:cNvSpPr>
            <a:spLocks noGrp="1"/>
          </p:cNvSpPr>
          <p:nvPr>
            <p:ph type="body" sz="quarter" idx="13"/>
          </p:nvPr>
        </p:nvSpPr>
        <p:spPr>
          <a:xfrm>
            <a:off x="381000" y="2343150"/>
            <a:ext cx="8574802" cy="1846208"/>
          </a:xfrm>
          <a:solidFill>
            <a:schemeClr val="tx1">
              <a:lumMod val="75000"/>
              <a:lumOff val="25000"/>
              <a:alpha val="48000"/>
            </a:schemeClr>
          </a:solidFill>
        </p:spPr>
        <p:txBody>
          <a:bodyPr/>
          <a:lstStyle/>
          <a:p>
            <a:r>
              <a:rPr lang="en-GB" sz="1800" b="1" dirty="0">
                <a:latin typeface="Helvetica" pitchFamily="2" charset="0"/>
              </a:rPr>
              <a:t>CHEME-7770</a:t>
            </a:r>
            <a:br>
              <a:rPr lang="en-GB" sz="1800" b="1" dirty="0">
                <a:latin typeface="Helvetica" pitchFamily="2" charset="0"/>
              </a:rPr>
            </a:br>
            <a:r>
              <a:rPr lang="en-GB" sz="1800" b="1" dirty="0">
                <a:latin typeface="Helvetica" pitchFamily="2" charset="0"/>
              </a:rPr>
              <a:t>05/05/2022</a:t>
            </a:r>
            <a:endParaRPr lang="en-US" sz="1800" u="sng" dirty="0">
              <a:latin typeface="Helvetica" pitchFamily="2" charset="0"/>
            </a:endParaRPr>
          </a:p>
          <a:p>
            <a:endParaRPr lang="en-US" sz="1400" u="sng" dirty="0">
              <a:latin typeface="Helvetica" pitchFamily="2" charset="0"/>
            </a:endParaRPr>
          </a:p>
          <a:p>
            <a:pPr algn="r"/>
            <a:r>
              <a:rPr lang="en-US" sz="1400" b="1" u="sng" dirty="0">
                <a:latin typeface="Helvetica" pitchFamily="2" charset="0"/>
              </a:rPr>
              <a:t>Shripathi Ramakrishnan</a:t>
            </a:r>
            <a:r>
              <a:rPr lang="en-US" sz="1400" b="1" dirty="0">
                <a:latin typeface="Helvetica" pitchFamily="2" charset="0"/>
              </a:rPr>
              <a:t>, </a:t>
            </a:r>
          </a:p>
          <a:p>
            <a:pPr algn="r"/>
            <a:r>
              <a:rPr lang="en-GB" sz="1400" b="1" dirty="0">
                <a:latin typeface="Helvetica" pitchFamily="2" charset="0"/>
              </a:rPr>
              <a:t>Smith School of Chemical and Biomolecular Engineering</a:t>
            </a:r>
          </a:p>
          <a:p>
            <a:pPr algn="r"/>
            <a:r>
              <a:rPr lang="en-GB" sz="1400" b="1" dirty="0">
                <a:latin typeface="Helvetica" pitchFamily="2" charset="0"/>
              </a:rPr>
              <a:t>	                                                                                           Cornell University, Ithaca, New York</a:t>
            </a:r>
            <a:r>
              <a:rPr lang="en-GB" sz="1400" dirty="0">
                <a:latin typeface="Helvetica" pitchFamily="2" charset="0"/>
              </a:rPr>
              <a:t>	</a:t>
            </a:r>
            <a:r>
              <a:rPr lang="en-GB" sz="1200" dirty="0">
                <a:latin typeface="Helvetica" pitchFamily="2" charset="0"/>
              </a:rPr>
              <a:t>				</a:t>
            </a:r>
          </a:p>
          <a:p>
            <a:r>
              <a:rPr lang="en-GB" sz="1200" dirty="0">
                <a:latin typeface="Helvetica" pitchFamily="2" charset="0"/>
              </a:rPr>
              <a:t>		</a:t>
            </a:r>
          </a:p>
          <a:p>
            <a:pPr algn="r"/>
            <a:endParaRPr lang="en-GB" sz="1200" dirty="0">
              <a:latin typeface="Helvetica" pitchFamily="2" charset="0"/>
            </a:endParaRPr>
          </a:p>
        </p:txBody>
      </p:sp>
    </p:spTree>
    <p:extLst>
      <p:ext uri="{BB962C8B-B14F-4D97-AF65-F5344CB8AC3E}">
        <p14:creationId xmlns:p14="http://schemas.microsoft.com/office/powerpoint/2010/main" val="3602717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29DEA4B-D822-1A4C-A0B7-18FDBBC1AC3B}"/>
              </a:ext>
            </a:extLst>
          </p:cNvPr>
          <p:cNvSpPr txBox="1">
            <a:spLocks/>
          </p:cNvSpPr>
          <p:nvPr/>
        </p:nvSpPr>
        <p:spPr>
          <a:xfrm>
            <a:off x="0" y="27995"/>
            <a:ext cx="9144000" cy="34713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000" b="1" dirty="0">
                <a:solidFill>
                  <a:schemeClr val="bg1"/>
                </a:solidFill>
                <a:latin typeface="Arial Narrow" panose="020B0604020202020204" pitchFamily="34" charset="0"/>
                <a:cs typeface="Arial Narrow" panose="020B0604020202020204" pitchFamily="34" charset="0"/>
              </a:rPr>
              <a:t>Moving Forward</a:t>
            </a:r>
          </a:p>
        </p:txBody>
      </p:sp>
      <p:sp>
        <p:nvSpPr>
          <p:cNvPr id="5" name="Rectangle 4">
            <a:extLst>
              <a:ext uri="{FF2B5EF4-FFF2-40B4-BE49-F238E27FC236}">
                <a16:creationId xmlns:a16="http://schemas.microsoft.com/office/drawing/2014/main" id="{DFE18EE4-C4BA-6044-9984-E73C056AC62F}"/>
              </a:ext>
            </a:extLst>
          </p:cNvPr>
          <p:cNvSpPr/>
          <p:nvPr/>
        </p:nvSpPr>
        <p:spPr>
          <a:xfrm>
            <a:off x="304800" y="590550"/>
            <a:ext cx="8534400" cy="4343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endParaRPr lang="en-GB" b="1" dirty="0">
              <a:solidFill>
                <a:schemeClr val="tx1"/>
              </a:solidFill>
              <a:latin typeface="Helvetica" pitchFamily="2" charset="0"/>
            </a:endParaRPr>
          </a:p>
          <a:p>
            <a:pPr algn="just"/>
            <a:endParaRPr lang="en-GB" dirty="0">
              <a:solidFill>
                <a:schemeClr val="tx1"/>
              </a:solidFill>
              <a:latin typeface="Helvetica" pitchFamily="2" charset="0"/>
            </a:endParaRPr>
          </a:p>
          <a:p>
            <a:pPr marL="285750" indent="-285750" algn="just">
              <a:buFont typeface="Wingdings" pitchFamily="2" charset="2"/>
              <a:buChar char="Ø"/>
            </a:pPr>
            <a:endParaRPr lang="en-US" dirty="0">
              <a:solidFill>
                <a:schemeClr val="tx1"/>
              </a:solidFill>
              <a:latin typeface="Helvetica" pitchFamily="2" charset="0"/>
            </a:endParaRPr>
          </a:p>
          <a:p>
            <a:pPr marL="285750" indent="-285750" algn="just">
              <a:buFont typeface="Wingdings" pitchFamily="2" charset="2"/>
              <a:buChar char="Ø"/>
            </a:pPr>
            <a:r>
              <a:rPr lang="en-GB" dirty="0">
                <a:solidFill>
                  <a:schemeClr val="tx1"/>
                </a:solidFill>
                <a:latin typeface="Helvetica" pitchFamily="2" charset="0"/>
              </a:rPr>
              <a:t>The increased enzyme concentration for a fixed substrate concentration will be modelled using Michaelis-Menten kinetics to further constrain carboxylation;</a:t>
            </a:r>
          </a:p>
          <a:p>
            <a:pPr marL="285750" indent="-285750" algn="just">
              <a:buFont typeface="Wingdings" pitchFamily="2" charset="2"/>
              <a:buChar char="Ø"/>
            </a:pPr>
            <a:endParaRPr lang="en-GB" dirty="0">
              <a:solidFill>
                <a:schemeClr val="tx1"/>
              </a:solidFill>
              <a:latin typeface="Helvetica" pitchFamily="2" charset="0"/>
            </a:endParaRPr>
          </a:p>
          <a:p>
            <a:pPr marL="285750" indent="-285750" algn="just">
              <a:buFont typeface="Wingdings" pitchFamily="2" charset="2"/>
              <a:buChar char="Ø"/>
            </a:pPr>
            <a:r>
              <a:rPr lang="en-GB" dirty="0">
                <a:solidFill>
                  <a:schemeClr val="tx1"/>
                </a:solidFill>
                <a:latin typeface="Helvetica" pitchFamily="2" charset="0"/>
              </a:rPr>
              <a:t>Incorporation of TXTL with the flux balance (Previously, I used a </a:t>
            </a:r>
            <a:r>
              <a:rPr lang="en-GB" dirty="0" err="1">
                <a:solidFill>
                  <a:schemeClr val="tx1"/>
                </a:solidFill>
                <a:latin typeface="Helvetica" pitchFamily="2" charset="0"/>
              </a:rPr>
              <a:t>GLPK.optimiser</a:t>
            </a:r>
            <a:r>
              <a:rPr lang="en-GB" dirty="0">
                <a:solidFill>
                  <a:schemeClr val="tx1"/>
                </a:solidFill>
                <a:latin typeface="Helvetica" pitchFamily="2" charset="0"/>
              </a:rPr>
              <a:t> to solve the FBA; May need to reconsider to use simplex)</a:t>
            </a:r>
          </a:p>
          <a:p>
            <a:pPr marL="285750" indent="-285750" algn="just">
              <a:buFont typeface="Wingdings" pitchFamily="2" charset="2"/>
              <a:buChar char="Ø"/>
            </a:pPr>
            <a:endParaRPr lang="en-GB" dirty="0">
              <a:solidFill>
                <a:schemeClr val="tx1"/>
              </a:solidFill>
              <a:latin typeface="Helvetica" pitchFamily="2" charset="0"/>
            </a:endParaRPr>
          </a:p>
          <a:p>
            <a:pPr marL="285750" indent="-285750" algn="just">
              <a:buFont typeface="Wingdings" pitchFamily="2" charset="2"/>
              <a:buChar char="Ø"/>
            </a:pPr>
            <a:r>
              <a:rPr lang="en-GB" dirty="0">
                <a:solidFill>
                  <a:schemeClr val="tx1"/>
                </a:solidFill>
                <a:latin typeface="Helvetica" pitchFamily="2" charset="0"/>
              </a:rPr>
              <a:t>Final goal: Correlate potential relationships CO</a:t>
            </a:r>
            <a:r>
              <a:rPr lang="en-GB" baseline="-25000" dirty="0">
                <a:solidFill>
                  <a:schemeClr val="tx1"/>
                </a:solidFill>
                <a:latin typeface="Helvetica" pitchFamily="2" charset="0"/>
              </a:rPr>
              <a:t>2</a:t>
            </a:r>
            <a:r>
              <a:rPr lang="en-GB" dirty="0">
                <a:solidFill>
                  <a:schemeClr val="tx1"/>
                </a:solidFill>
                <a:latin typeface="Helvetica" pitchFamily="2" charset="0"/>
              </a:rPr>
              <a:t> assimilation/fluxes in bundle sheath with Rubisco enzyme concentrations with reported experimental results.</a:t>
            </a:r>
          </a:p>
          <a:p>
            <a:pPr marL="285750" indent="-285750" algn="just">
              <a:buFont typeface="Wingdings" pitchFamily="2" charset="2"/>
              <a:buChar char="Ø"/>
            </a:pPr>
            <a:endParaRPr lang="en-GB" dirty="0">
              <a:solidFill>
                <a:schemeClr val="tx1"/>
              </a:solidFill>
              <a:latin typeface="Helvetica" pitchFamily="2" charset="0"/>
            </a:endParaRPr>
          </a:p>
          <a:p>
            <a:pPr algn="just"/>
            <a:endParaRPr lang="en-GB" dirty="0">
              <a:solidFill>
                <a:schemeClr val="tx1"/>
              </a:solidFill>
              <a:latin typeface="Helvetica" pitchFamily="2" charset="0"/>
            </a:endParaRPr>
          </a:p>
          <a:p>
            <a:pPr algn="just"/>
            <a:endParaRPr lang="en-GB" sz="2000" dirty="0">
              <a:solidFill>
                <a:schemeClr val="tx1"/>
              </a:solidFill>
              <a:latin typeface="Helvetica" pitchFamily="2" charset="0"/>
            </a:endParaRPr>
          </a:p>
          <a:p>
            <a:pPr marL="285750" indent="-285750" algn="just">
              <a:buFont typeface="Wingdings" pitchFamily="2" charset="2"/>
              <a:buChar char="Ø"/>
            </a:pPr>
            <a:endParaRPr lang="en-GB" sz="2400" dirty="0">
              <a:solidFill>
                <a:schemeClr val="tx1"/>
              </a:solidFill>
              <a:latin typeface="Helvetica" pitchFamily="2" charset="0"/>
            </a:endParaRPr>
          </a:p>
          <a:p>
            <a:pPr marL="285750" indent="-285750" algn="just">
              <a:buFont typeface="Wingdings" pitchFamily="2" charset="2"/>
              <a:buChar char="Ø"/>
            </a:pPr>
            <a:endParaRPr lang="en-GB" sz="2000" dirty="0">
              <a:solidFill>
                <a:schemeClr val="tx1"/>
              </a:solidFill>
              <a:latin typeface="Helvetica" pitchFamily="2" charset="0"/>
            </a:endParaRPr>
          </a:p>
          <a:p>
            <a:pPr marL="285750" indent="-285750" algn="just">
              <a:buFont typeface="Wingdings" pitchFamily="2" charset="2"/>
              <a:buChar char="Ø"/>
            </a:pPr>
            <a:endParaRPr lang="en-GB" sz="2000" dirty="0">
              <a:solidFill>
                <a:schemeClr val="tx1"/>
              </a:solidFill>
              <a:latin typeface="Helvetica" pitchFamily="2" charset="0"/>
            </a:endParaRPr>
          </a:p>
          <a:p>
            <a:pPr marL="285750" indent="-285750" algn="just">
              <a:buFont typeface="Wingdings" pitchFamily="2" charset="2"/>
              <a:buChar char="Ø"/>
            </a:pPr>
            <a:endParaRPr lang="en-GB" sz="2000" dirty="0">
              <a:solidFill>
                <a:schemeClr val="tx1"/>
              </a:solidFill>
              <a:latin typeface="Helvetica" pitchFamily="2" charset="0"/>
            </a:endParaRPr>
          </a:p>
          <a:p>
            <a:pPr marL="285750" indent="-285750" algn="just">
              <a:buFont typeface="Wingdings" pitchFamily="2" charset="2"/>
              <a:buChar char="Ø"/>
            </a:pPr>
            <a:endParaRPr lang="en-GB" sz="2000" dirty="0">
              <a:solidFill>
                <a:schemeClr val="tx1"/>
              </a:solidFill>
              <a:latin typeface="Helvetica" pitchFamily="2" charset="0"/>
            </a:endParaRPr>
          </a:p>
          <a:p>
            <a:pPr marL="285750" indent="-285750" algn="just">
              <a:buFont typeface="Wingdings" pitchFamily="2" charset="2"/>
              <a:buChar char="Ø"/>
            </a:pPr>
            <a:endParaRPr lang="en-GB" sz="2000" dirty="0">
              <a:solidFill>
                <a:schemeClr val="tx1"/>
              </a:solidFill>
              <a:latin typeface="Helvetica" pitchFamily="2" charset="0"/>
            </a:endParaRPr>
          </a:p>
          <a:p>
            <a:pPr algn="just"/>
            <a:endParaRPr lang="en-GB" sz="2000" dirty="0">
              <a:solidFill>
                <a:schemeClr val="tx1"/>
              </a:solidFill>
              <a:latin typeface="Helvetica" pitchFamily="2" charset="0"/>
            </a:endParaRPr>
          </a:p>
          <a:p>
            <a:pPr algn="just"/>
            <a:endParaRPr lang="en-GB" sz="2000" dirty="0">
              <a:solidFill>
                <a:schemeClr val="tx1"/>
              </a:solidFill>
              <a:latin typeface="Helvetica" pitchFamily="2" charset="0"/>
            </a:endParaRPr>
          </a:p>
          <a:p>
            <a:pPr algn="just"/>
            <a:endParaRPr lang="en-GB" sz="2000" dirty="0">
              <a:solidFill>
                <a:schemeClr val="tx1"/>
              </a:solidFill>
              <a:latin typeface="Helvetica" pitchFamily="2" charset="0"/>
            </a:endParaRPr>
          </a:p>
          <a:p>
            <a:pPr algn="just"/>
            <a:endParaRPr lang="en-GB" sz="2000" dirty="0">
              <a:solidFill>
                <a:schemeClr val="tx1"/>
              </a:solidFill>
              <a:latin typeface="Helvetica" pitchFamily="2" charset="0"/>
            </a:endParaRPr>
          </a:p>
          <a:p>
            <a:pPr algn="just"/>
            <a:endParaRPr lang="en-GB" dirty="0">
              <a:solidFill>
                <a:schemeClr val="tx1"/>
              </a:solidFill>
              <a:latin typeface="Helvetica" pitchFamily="2" charset="0"/>
            </a:endParaRPr>
          </a:p>
        </p:txBody>
      </p:sp>
    </p:spTree>
    <p:extLst>
      <p:ext uri="{BB962C8B-B14F-4D97-AF65-F5344CB8AC3E}">
        <p14:creationId xmlns:p14="http://schemas.microsoft.com/office/powerpoint/2010/main" val="1602256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8249D81-76CC-854A-BD89-E78F114B8FD1}"/>
              </a:ext>
            </a:extLst>
          </p:cNvPr>
          <p:cNvSpPr txBox="1">
            <a:spLocks/>
          </p:cNvSpPr>
          <p:nvPr/>
        </p:nvSpPr>
        <p:spPr>
          <a:xfrm>
            <a:off x="0" y="27995"/>
            <a:ext cx="9144000" cy="34713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000" b="1" dirty="0">
                <a:solidFill>
                  <a:schemeClr val="bg1"/>
                </a:solidFill>
                <a:latin typeface="Arial Narrow" panose="020B0604020202020204" pitchFamily="34" charset="0"/>
                <a:cs typeface="Arial Narrow" panose="020B0604020202020204" pitchFamily="34" charset="0"/>
              </a:rPr>
              <a:t>Table of Contents:</a:t>
            </a:r>
          </a:p>
        </p:txBody>
      </p:sp>
      <p:sp>
        <p:nvSpPr>
          <p:cNvPr id="14" name="Content Placeholder 2">
            <a:extLst>
              <a:ext uri="{FF2B5EF4-FFF2-40B4-BE49-F238E27FC236}">
                <a16:creationId xmlns:a16="http://schemas.microsoft.com/office/drawing/2014/main" id="{6EB1AAA7-CD8B-F64A-A568-B42F71D42BCC}"/>
              </a:ext>
            </a:extLst>
          </p:cNvPr>
          <p:cNvSpPr>
            <a:spLocks noGrp="1"/>
          </p:cNvSpPr>
          <p:nvPr>
            <p:ph idx="1"/>
          </p:nvPr>
        </p:nvSpPr>
        <p:spPr>
          <a:xfrm>
            <a:off x="628650" y="742950"/>
            <a:ext cx="7886700" cy="3889773"/>
          </a:xfrm>
        </p:spPr>
        <p:txBody>
          <a:bodyPr>
            <a:normAutofit lnSpcReduction="10000"/>
          </a:bodyPr>
          <a:lstStyle/>
          <a:p>
            <a:pPr marL="0" indent="0">
              <a:lnSpc>
                <a:spcPct val="150000"/>
              </a:lnSpc>
              <a:buNone/>
            </a:pPr>
            <a:r>
              <a:rPr lang="en-GB" sz="1800" b="1" dirty="0">
                <a:latin typeface="Helvetica" pitchFamily="2" charset="0"/>
              </a:rPr>
              <a:t>Introduction</a:t>
            </a:r>
          </a:p>
          <a:p>
            <a:pPr marL="0" indent="0">
              <a:lnSpc>
                <a:spcPct val="150000"/>
              </a:lnSpc>
              <a:buNone/>
            </a:pPr>
            <a:r>
              <a:rPr lang="en-GB" sz="1800" dirty="0">
                <a:latin typeface="Helvetica" pitchFamily="2" charset="0"/>
              </a:rPr>
              <a:t>1. Overview of photosynthesis</a:t>
            </a:r>
          </a:p>
          <a:p>
            <a:pPr marL="0" indent="0">
              <a:lnSpc>
                <a:spcPct val="150000"/>
              </a:lnSpc>
              <a:buNone/>
            </a:pPr>
            <a:r>
              <a:rPr lang="en-GB" sz="1800" dirty="0">
                <a:latin typeface="Helvetica" pitchFamily="2" charset="0"/>
              </a:rPr>
              <a:t>2. Key bottlenecks in C4 plants</a:t>
            </a:r>
          </a:p>
          <a:p>
            <a:pPr marL="0" indent="0">
              <a:lnSpc>
                <a:spcPct val="150000"/>
              </a:lnSpc>
              <a:buNone/>
            </a:pPr>
            <a:r>
              <a:rPr lang="en-GB" sz="1800" b="1" dirty="0">
                <a:latin typeface="Helvetica" pitchFamily="2" charset="0"/>
              </a:rPr>
              <a:t>Modelling C4 photosynthesis</a:t>
            </a:r>
          </a:p>
          <a:p>
            <a:pPr marL="0" indent="0">
              <a:lnSpc>
                <a:spcPct val="150000"/>
              </a:lnSpc>
              <a:buNone/>
            </a:pPr>
            <a:r>
              <a:rPr lang="en-GB" sz="1800" dirty="0">
                <a:latin typeface="Helvetica" pitchFamily="2" charset="0"/>
              </a:rPr>
              <a:t>3. Transgenic approach</a:t>
            </a:r>
          </a:p>
          <a:p>
            <a:pPr marL="0" indent="0">
              <a:lnSpc>
                <a:spcPct val="150000"/>
              </a:lnSpc>
              <a:buNone/>
            </a:pPr>
            <a:r>
              <a:rPr lang="en-GB" sz="1800" dirty="0">
                <a:latin typeface="Helvetica" pitchFamily="2" charset="0"/>
              </a:rPr>
              <a:t>4. The proposed model</a:t>
            </a:r>
          </a:p>
          <a:p>
            <a:pPr marL="0" indent="0">
              <a:lnSpc>
                <a:spcPct val="150000"/>
              </a:lnSpc>
              <a:buNone/>
            </a:pPr>
            <a:r>
              <a:rPr lang="en-GB" sz="1800" dirty="0">
                <a:latin typeface="Helvetica" pitchFamily="2" charset="0"/>
              </a:rPr>
              <a:t>5. Formulation of the problem</a:t>
            </a:r>
          </a:p>
          <a:p>
            <a:pPr marL="0" indent="0">
              <a:lnSpc>
                <a:spcPct val="150000"/>
              </a:lnSpc>
              <a:buNone/>
            </a:pPr>
            <a:r>
              <a:rPr lang="en-GB" sz="1800" dirty="0">
                <a:latin typeface="Helvetica" pitchFamily="2" charset="0"/>
              </a:rPr>
              <a:t>6. Moving forward</a:t>
            </a:r>
          </a:p>
        </p:txBody>
      </p:sp>
    </p:spTree>
    <p:extLst>
      <p:ext uri="{BB962C8B-B14F-4D97-AF65-F5344CB8AC3E}">
        <p14:creationId xmlns:p14="http://schemas.microsoft.com/office/powerpoint/2010/main" val="1404551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96DA64D-4FE8-0446-98A3-6D45558B2A64}"/>
              </a:ext>
            </a:extLst>
          </p:cNvPr>
          <p:cNvSpPr txBox="1">
            <a:spLocks/>
          </p:cNvSpPr>
          <p:nvPr/>
        </p:nvSpPr>
        <p:spPr>
          <a:xfrm>
            <a:off x="0" y="27995"/>
            <a:ext cx="9144000" cy="34713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000" b="1" dirty="0">
                <a:solidFill>
                  <a:schemeClr val="bg1"/>
                </a:solidFill>
                <a:latin typeface="Arial Narrow" panose="020B0604020202020204" pitchFamily="34" charset="0"/>
                <a:cs typeface="Arial Narrow" panose="020B0604020202020204" pitchFamily="34" charset="0"/>
              </a:rPr>
              <a:t>Overview of Photosynthesis </a:t>
            </a:r>
          </a:p>
        </p:txBody>
      </p:sp>
      <p:pic>
        <p:nvPicPr>
          <p:cNvPr id="1026" name="Picture 2">
            <a:extLst>
              <a:ext uri="{FF2B5EF4-FFF2-40B4-BE49-F238E27FC236}">
                <a16:creationId xmlns:a16="http://schemas.microsoft.com/office/drawing/2014/main" id="{30F31743-001E-4A42-9330-33470EB89C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554355"/>
            <a:ext cx="5043487" cy="403479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2FB8638E-23BC-A74F-8EEE-76386C66AF61}"/>
              </a:ext>
            </a:extLst>
          </p:cNvPr>
          <p:cNvSpPr/>
          <p:nvPr/>
        </p:nvSpPr>
        <p:spPr>
          <a:xfrm>
            <a:off x="5257800" y="1885950"/>
            <a:ext cx="3657600" cy="2108269"/>
          </a:xfrm>
          <a:prstGeom prst="rect">
            <a:avLst/>
          </a:prstGeom>
        </p:spPr>
        <p:txBody>
          <a:bodyPr wrap="square">
            <a:spAutoFit/>
          </a:bodyPr>
          <a:lstStyle/>
          <a:p>
            <a:r>
              <a:rPr lang="en-IN" sz="1100" b="1" dirty="0">
                <a:solidFill>
                  <a:srgbClr val="1C1D1E"/>
                </a:solidFill>
                <a:latin typeface="Helvetica" pitchFamily="2" charset="0"/>
              </a:rPr>
              <a:t>Rubisco catalyses two competing reactions: carboxylation and oxygenation.</a:t>
            </a:r>
          </a:p>
          <a:p>
            <a:endParaRPr lang="en-IN" sz="1100" b="1" dirty="0">
              <a:solidFill>
                <a:srgbClr val="1C1D1E"/>
              </a:solidFill>
              <a:latin typeface="Helvetica" pitchFamily="2" charset="0"/>
            </a:endParaRPr>
          </a:p>
          <a:p>
            <a:r>
              <a:rPr lang="en-IN" sz="1100" dirty="0">
                <a:solidFill>
                  <a:srgbClr val="1C1D1E"/>
                </a:solidFill>
                <a:latin typeface="Helvetica" pitchFamily="2" charset="0"/>
              </a:rPr>
              <a:t>C3: Higher oxygen partial pressure drives photorespiration pathway as opposed to PCR, reducing crop yield.</a:t>
            </a:r>
          </a:p>
          <a:p>
            <a:endParaRPr lang="en-IN" sz="1100" dirty="0">
              <a:solidFill>
                <a:srgbClr val="1C1D1E"/>
              </a:solidFill>
              <a:latin typeface="Helvetica" pitchFamily="2" charset="0"/>
            </a:endParaRPr>
          </a:p>
          <a:p>
            <a:r>
              <a:rPr lang="en-IN" sz="1100" dirty="0">
                <a:solidFill>
                  <a:srgbClr val="1C1D1E"/>
                </a:solidFill>
                <a:latin typeface="Helvetica" pitchFamily="2" charset="0"/>
              </a:rPr>
              <a:t>C4: Carbon concentrating mechanism: CO</a:t>
            </a:r>
            <a:r>
              <a:rPr lang="en-IN" sz="1100" baseline="-25000" dirty="0">
                <a:solidFill>
                  <a:srgbClr val="1C1D1E"/>
                </a:solidFill>
                <a:latin typeface="Helvetica" pitchFamily="2" charset="0"/>
              </a:rPr>
              <a:t>2</a:t>
            </a:r>
            <a:r>
              <a:rPr lang="en-IN" sz="1100" dirty="0">
                <a:solidFill>
                  <a:srgbClr val="1C1D1E"/>
                </a:solidFill>
                <a:latin typeface="Helvetica" pitchFamily="2" charset="0"/>
              </a:rPr>
              <a:t> converted into intermediate C4 which is decarboxylated in O</a:t>
            </a:r>
            <a:r>
              <a:rPr lang="en-IN" sz="1100" baseline="-25000" dirty="0">
                <a:solidFill>
                  <a:srgbClr val="1C1D1E"/>
                </a:solidFill>
                <a:latin typeface="Helvetica" pitchFamily="2" charset="0"/>
              </a:rPr>
              <a:t>2</a:t>
            </a:r>
            <a:r>
              <a:rPr lang="en-IN" sz="1100" dirty="0">
                <a:solidFill>
                  <a:srgbClr val="1C1D1E"/>
                </a:solidFill>
                <a:latin typeface="Helvetica" pitchFamily="2" charset="0"/>
              </a:rPr>
              <a:t> impermeable </a:t>
            </a:r>
            <a:r>
              <a:rPr lang="en-IN" sz="1100" dirty="0" err="1">
                <a:solidFill>
                  <a:srgbClr val="1C1D1E"/>
                </a:solidFill>
                <a:latin typeface="Helvetica" pitchFamily="2" charset="0"/>
              </a:rPr>
              <a:t>bundlesheath</a:t>
            </a:r>
            <a:r>
              <a:rPr lang="en-IN" sz="1100" dirty="0">
                <a:solidFill>
                  <a:srgbClr val="1C1D1E"/>
                </a:solidFill>
                <a:latin typeface="Helvetica" pitchFamily="2" charset="0"/>
              </a:rPr>
              <a:t>.</a:t>
            </a:r>
          </a:p>
          <a:p>
            <a:endParaRPr lang="en-IN" sz="700" dirty="0">
              <a:solidFill>
                <a:srgbClr val="1C1D1E"/>
              </a:solidFill>
              <a:latin typeface="Helvetica" pitchFamily="2" charset="0"/>
            </a:endParaRPr>
          </a:p>
          <a:p>
            <a:br>
              <a:rPr lang="en-IN" sz="700" dirty="0">
                <a:latin typeface="Helvetica" pitchFamily="2" charset="0"/>
              </a:rPr>
            </a:br>
            <a:endParaRPr lang="en-GB" sz="700" dirty="0">
              <a:latin typeface="Helvetica" pitchFamily="2" charset="0"/>
            </a:endParaRPr>
          </a:p>
        </p:txBody>
      </p:sp>
      <p:sp>
        <p:nvSpPr>
          <p:cNvPr id="6" name="Rectangle 5">
            <a:extLst>
              <a:ext uri="{FF2B5EF4-FFF2-40B4-BE49-F238E27FC236}">
                <a16:creationId xmlns:a16="http://schemas.microsoft.com/office/drawing/2014/main" id="{83C52BA6-DABE-3F43-AF9B-BB5D6A5CFFE8}"/>
              </a:ext>
            </a:extLst>
          </p:cNvPr>
          <p:cNvSpPr/>
          <p:nvPr/>
        </p:nvSpPr>
        <p:spPr>
          <a:xfrm>
            <a:off x="4572000" y="4681835"/>
            <a:ext cx="4572000" cy="461665"/>
          </a:xfrm>
          <a:prstGeom prst="rect">
            <a:avLst/>
          </a:prstGeom>
        </p:spPr>
        <p:txBody>
          <a:bodyPr>
            <a:spAutoFit/>
          </a:bodyPr>
          <a:lstStyle/>
          <a:p>
            <a:pPr latinLnBrk="1"/>
            <a:r>
              <a:rPr lang="en-IN" sz="800" dirty="0">
                <a:solidFill>
                  <a:srgbClr val="000000"/>
                </a:solidFill>
                <a:latin typeface="Helvetica" pitchFamily="2" charset="0"/>
              </a:rPr>
              <a:t>Lara, M. V. , &amp; </a:t>
            </a:r>
            <a:r>
              <a:rPr lang="en-IN" sz="800" dirty="0" err="1">
                <a:solidFill>
                  <a:srgbClr val="000000"/>
                </a:solidFill>
                <a:latin typeface="Helvetica" pitchFamily="2" charset="0"/>
              </a:rPr>
              <a:t>Andreo</a:t>
            </a:r>
            <a:r>
              <a:rPr lang="en-IN" sz="800" dirty="0">
                <a:solidFill>
                  <a:srgbClr val="000000"/>
                </a:solidFill>
                <a:latin typeface="Helvetica" pitchFamily="2" charset="0"/>
              </a:rPr>
              <a:t>, C. S. (2011). C4 Plants Adaptation to High Levels of CO2 and to Drought Environments. In A. Shanker, &amp; B. </a:t>
            </a:r>
            <a:r>
              <a:rPr lang="en-IN" sz="800" dirty="0" err="1">
                <a:solidFill>
                  <a:srgbClr val="000000"/>
                </a:solidFill>
                <a:latin typeface="Helvetica" pitchFamily="2" charset="0"/>
              </a:rPr>
              <a:t>Venkateswarlu</a:t>
            </a:r>
            <a:r>
              <a:rPr lang="en-IN" sz="800" dirty="0">
                <a:solidFill>
                  <a:srgbClr val="000000"/>
                </a:solidFill>
                <a:latin typeface="Helvetica" pitchFamily="2" charset="0"/>
              </a:rPr>
              <a:t> (Eds.), Abiotic Stress in Plants - Mechanisms and Adaptations. </a:t>
            </a:r>
            <a:r>
              <a:rPr lang="en-IN" sz="800" dirty="0" err="1">
                <a:solidFill>
                  <a:srgbClr val="000000"/>
                </a:solidFill>
                <a:latin typeface="Helvetica" pitchFamily="2" charset="0"/>
              </a:rPr>
              <a:t>IntechOpen</a:t>
            </a:r>
            <a:r>
              <a:rPr lang="en-IN" sz="800" dirty="0">
                <a:solidFill>
                  <a:srgbClr val="000000"/>
                </a:solidFill>
                <a:latin typeface="Helvetica" pitchFamily="2" charset="0"/>
              </a:rPr>
              <a:t>. https://</a:t>
            </a:r>
            <a:r>
              <a:rPr lang="en-IN" sz="800" dirty="0" err="1">
                <a:solidFill>
                  <a:srgbClr val="000000"/>
                </a:solidFill>
                <a:latin typeface="Helvetica" pitchFamily="2" charset="0"/>
              </a:rPr>
              <a:t>doi.org</a:t>
            </a:r>
            <a:r>
              <a:rPr lang="en-IN" sz="800" dirty="0">
                <a:solidFill>
                  <a:srgbClr val="000000"/>
                </a:solidFill>
                <a:latin typeface="Helvetica" pitchFamily="2" charset="0"/>
              </a:rPr>
              <a:t>/10.5772/24936</a:t>
            </a:r>
          </a:p>
        </p:txBody>
      </p:sp>
    </p:spTree>
    <p:extLst>
      <p:ext uri="{BB962C8B-B14F-4D97-AF65-F5344CB8AC3E}">
        <p14:creationId xmlns:p14="http://schemas.microsoft.com/office/powerpoint/2010/main" val="21147268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New picture">
            <a:extLst>
              <a:ext uri="{FF2B5EF4-FFF2-40B4-BE49-F238E27FC236}">
                <a16:creationId xmlns:a16="http://schemas.microsoft.com/office/drawing/2014/main" id="{CF284F24-C9D3-5249-A7CD-8D31CF70D059}"/>
              </a:ext>
            </a:extLst>
          </p:cNvPr>
          <p:cNvPicPr>
            <a:picLocks noChangeAspect="1"/>
          </p:cNvPicPr>
          <p:nvPr/>
        </p:nvPicPr>
        <p:blipFill>
          <a:blip r:embed="rId3"/>
          <a:stretch>
            <a:fillRect/>
          </a:stretch>
        </p:blipFill>
        <p:spPr>
          <a:xfrm>
            <a:off x="152400" y="895350"/>
            <a:ext cx="4953000" cy="3048189"/>
          </a:xfrm>
          <a:prstGeom prst="rect">
            <a:avLst/>
          </a:prstGeom>
        </p:spPr>
      </p:pic>
      <p:sp>
        <p:nvSpPr>
          <p:cNvPr id="4" name="Title 1">
            <a:extLst>
              <a:ext uri="{FF2B5EF4-FFF2-40B4-BE49-F238E27FC236}">
                <a16:creationId xmlns:a16="http://schemas.microsoft.com/office/drawing/2014/main" id="{0066BAE4-0AE9-D644-A701-4662E33EB50A}"/>
              </a:ext>
            </a:extLst>
          </p:cNvPr>
          <p:cNvSpPr txBox="1">
            <a:spLocks/>
          </p:cNvSpPr>
          <p:nvPr/>
        </p:nvSpPr>
        <p:spPr>
          <a:xfrm>
            <a:off x="0" y="27995"/>
            <a:ext cx="9144000" cy="34713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000" b="1" dirty="0">
                <a:solidFill>
                  <a:schemeClr val="bg1"/>
                </a:solidFill>
                <a:latin typeface="Arial Narrow" panose="020B0604020202020204" pitchFamily="34" charset="0"/>
                <a:cs typeface="Arial Narrow" panose="020B0604020202020204" pitchFamily="34" charset="0"/>
              </a:rPr>
              <a:t>Key Bottleneck in C4 Plants</a:t>
            </a:r>
          </a:p>
        </p:txBody>
      </p:sp>
      <p:sp>
        <p:nvSpPr>
          <p:cNvPr id="6" name="Rectangle 5">
            <a:extLst>
              <a:ext uri="{FF2B5EF4-FFF2-40B4-BE49-F238E27FC236}">
                <a16:creationId xmlns:a16="http://schemas.microsoft.com/office/drawing/2014/main" id="{1AC19E48-9C2A-3241-BCFF-5F0D8335A931}"/>
              </a:ext>
            </a:extLst>
          </p:cNvPr>
          <p:cNvSpPr/>
          <p:nvPr/>
        </p:nvSpPr>
        <p:spPr>
          <a:xfrm>
            <a:off x="2286000" y="2038350"/>
            <a:ext cx="1600200" cy="609600"/>
          </a:xfrm>
          <a:prstGeom prst="rect">
            <a:avLst/>
          </a:prstGeom>
          <a:noFill/>
          <a:ln w="476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Footer Placeholder 3">
            <a:extLst>
              <a:ext uri="{FF2B5EF4-FFF2-40B4-BE49-F238E27FC236}">
                <a16:creationId xmlns:a16="http://schemas.microsoft.com/office/drawing/2014/main" id="{BAFA928F-04EE-DB4B-976D-5A90356D7981}"/>
              </a:ext>
            </a:extLst>
          </p:cNvPr>
          <p:cNvSpPr txBox="1">
            <a:spLocks/>
          </p:cNvSpPr>
          <p:nvPr/>
        </p:nvSpPr>
        <p:spPr>
          <a:xfrm>
            <a:off x="3886200" y="4796368"/>
            <a:ext cx="5257800" cy="347132"/>
          </a:xfrm>
          <a:prstGeom prst="rect">
            <a:avLst/>
          </a:prstGeom>
          <a:noFill/>
          <a:ln>
            <a:noFill/>
            <a:miter lim="800000"/>
          </a:ln>
        </p:spPr>
        <p:txBody>
          <a:bodyPr vert="horz" lIns="180000" tIns="0" rIns="180000" bIns="0" rtlCol="0" anchor="ctr" anchorCtr="0">
            <a:noAutofit/>
          </a:bodyPr>
          <a:lstStyle>
            <a:defPPr>
              <a:defRPr lang="en-US"/>
            </a:defPPr>
            <a:lvl1pPr marL="342900" indent="-34290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a:buNone/>
            </a:pPr>
            <a:r>
              <a:rPr lang="en-IN" altLang="en-US" sz="800" dirty="0">
                <a:latin typeface="Helvetica" pitchFamily="2" charset="0"/>
              </a:rPr>
              <a:t>Susanne von </a:t>
            </a:r>
            <a:r>
              <a:rPr lang="en-IN" altLang="en-US" sz="800" dirty="0" err="1">
                <a:latin typeface="Helvetica" pitchFamily="2" charset="0"/>
              </a:rPr>
              <a:t>Caemmerer</a:t>
            </a:r>
            <a:r>
              <a:rPr lang="en-IN" altLang="en-US" sz="800" dirty="0">
                <a:latin typeface="Helvetica" pitchFamily="2" charset="0"/>
              </a:rPr>
              <a:t>, Updating the steady-state model of C</a:t>
            </a:r>
            <a:r>
              <a:rPr lang="en-IN" altLang="en-US" sz="800" baseline="-25000" dirty="0">
                <a:latin typeface="Helvetica" pitchFamily="2" charset="0"/>
              </a:rPr>
              <a:t>4</a:t>
            </a:r>
            <a:r>
              <a:rPr lang="en-IN" altLang="en-US" sz="800" dirty="0">
                <a:latin typeface="Helvetica" pitchFamily="2" charset="0"/>
              </a:rPr>
              <a:t> photosynthesis, </a:t>
            </a:r>
            <a:r>
              <a:rPr lang="en-IN" altLang="en-US" sz="800" i="1" dirty="0">
                <a:latin typeface="Helvetica" pitchFamily="2" charset="0"/>
              </a:rPr>
              <a:t>Journal of Experimental Botany</a:t>
            </a:r>
            <a:r>
              <a:rPr lang="en-IN" altLang="en-US" sz="800" dirty="0">
                <a:latin typeface="Helvetica" pitchFamily="2" charset="0"/>
              </a:rPr>
              <a:t>, Volume 72, Issue 17, 2 September 2021, Pages 6003–6017, </a:t>
            </a:r>
            <a:r>
              <a:rPr lang="en-IN" altLang="en-US" sz="800" dirty="0">
                <a:latin typeface="Helvetica" pitchFamily="2" charset="0"/>
                <a:hlinkClick r:id="rId4"/>
              </a:rPr>
              <a:t>https://doi.org/10.1093/jxb/erab266</a:t>
            </a:r>
            <a:endParaRPr lang="en-IN" altLang="en-US" sz="800" dirty="0">
              <a:latin typeface="Helvetica" pitchFamily="2" charset="0"/>
            </a:endParaRPr>
          </a:p>
        </p:txBody>
      </p:sp>
      <p:sp>
        <p:nvSpPr>
          <p:cNvPr id="8" name="Rectangle 7">
            <a:extLst>
              <a:ext uri="{FF2B5EF4-FFF2-40B4-BE49-F238E27FC236}">
                <a16:creationId xmlns:a16="http://schemas.microsoft.com/office/drawing/2014/main" id="{683C0174-7FE7-C941-8CFE-F340BDD81B22}"/>
              </a:ext>
            </a:extLst>
          </p:cNvPr>
          <p:cNvSpPr/>
          <p:nvPr/>
        </p:nvSpPr>
        <p:spPr>
          <a:xfrm>
            <a:off x="5257800" y="1985583"/>
            <a:ext cx="3602736" cy="1938992"/>
          </a:xfrm>
          <a:prstGeom prst="rect">
            <a:avLst/>
          </a:prstGeom>
        </p:spPr>
        <p:txBody>
          <a:bodyPr wrap="square">
            <a:spAutoFit/>
          </a:bodyPr>
          <a:lstStyle/>
          <a:p>
            <a:pPr marL="171450" indent="-171450">
              <a:buFont typeface="Wingdings" pitchFamily="2" charset="2"/>
              <a:buChar char="Ø"/>
            </a:pPr>
            <a:r>
              <a:rPr lang="en-GB" sz="1200" dirty="0" err="1">
                <a:latin typeface="Helvetica" pitchFamily="2" charset="0"/>
              </a:rPr>
              <a:t>Intrisically</a:t>
            </a:r>
            <a:r>
              <a:rPr lang="en-GB" sz="1200" dirty="0">
                <a:latin typeface="Helvetica" pitchFamily="2" charset="0"/>
              </a:rPr>
              <a:t> low </a:t>
            </a:r>
            <a:r>
              <a:rPr lang="en-GB" sz="1200" i="1" dirty="0" err="1">
                <a:latin typeface="Helvetica" pitchFamily="2" charset="0"/>
              </a:rPr>
              <a:t>K</a:t>
            </a:r>
            <a:r>
              <a:rPr lang="en-GB" sz="1200" baseline="-25000" dirty="0" err="1">
                <a:latin typeface="Helvetica" pitchFamily="2" charset="0"/>
              </a:rPr>
              <a:t>cat</a:t>
            </a:r>
            <a:r>
              <a:rPr lang="en-GB" sz="1200" dirty="0">
                <a:latin typeface="Helvetica" pitchFamily="2" charset="0"/>
              </a:rPr>
              <a:t> of Rubisco (c.a. 3 s</a:t>
            </a:r>
            <a:r>
              <a:rPr lang="en-GB" sz="1200" baseline="30000" dirty="0">
                <a:latin typeface="Helvetica" pitchFamily="2" charset="0"/>
              </a:rPr>
              <a:t>-1</a:t>
            </a:r>
            <a:r>
              <a:rPr lang="en-GB" sz="1200" dirty="0">
                <a:latin typeface="Helvetica" pitchFamily="2" charset="0"/>
              </a:rPr>
              <a:t>);</a:t>
            </a:r>
          </a:p>
          <a:p>
            <a:pPr marL="171450" indent="-171450">
              <a:buFont typeface="Wingdings" pitchFamily="2" charset="2"/>
              <a:buChar char="Ø"/>
            </a:pPr>
            <a:endParaRPr lang="en-GB" sz="1200" dirty="0">
              <a:latin typeface="Helvetica" pitchFamily="2" charset="0"/>
            </a:endParaRPr>
          </a:p>
          <a:p>
            <a:pPr marL="171450" indent="-171450">
              <a:buFont typeface="Wingdings" pitchFamily="2" charset="2"/>
              <a:buChar char="Ø"/>
            </a:pPr>
            <a:r>
              <a:rPr lang="en-GB" sz="1200" dirty="0">
                <a:latin typeface="Helvetica" pitchFamily="2" charset="0"/>
              </a:rPr>
              <a:t>CO</a:t>
            </a:r>
            <a:r>
              <a:rPr lang="en-GB" sz="1200" baseline="-25000" dirty="0">
                <a:latin typeface="Helvetica" pitchFamily="2" charset="0"/>
              </a:rPr>
              <a:t>2</a:t>
            </a:r>
            <a:r>
              <a:rPr lang="en-GB" sz="1200" dirty="0">
                <a:latin typeface="Helvetica" pitchFamily="2" charset="0"/>
              </a:rPr>
              <a:t> flux leakage from bundle-sheath;</a:t>
            </a:r>
          </a:p>
          <a:p>
            <a:pPr marL="171450" indent="-171450">
              <a:buFont typeface="Wingdings" pitchFamily="2" charset="2"/>
              <a:buChar char="Ø"/>
            </a:pPr>
            <a:endParaRPr lang="en-GB" sz="1200" dirty="0">
              <a:latin typeface="Helvetica" pitchFamily="2" charset="0"/>
            </a:endParaRPr>
          </a:p>
          <a:p>
            <a:pPr marL="171450" indent="-171450">
              <a:buFont typeface="Wingdings" pitchFamily="2" charset="2"/>
              <a:buChar char="Ø"/>
            </a:pPr>
            <a:r>
              <a:rPr lang="en-GB" sz="1200" dirty="0">
                <a:latin typeface="Helvetica" pitchFamily="2" charset="0"/>
              </a:rPr>
              <a:t>Low N</a:t>
            </a:r>
            <a:r>
              <a:rPr lang="en-GB" sz="1200" baseline="-25000" dirty="0">
                <a:latin typeface="Helvetica" pitchFamily="2" charset="0"/>
              </a:rPr>
              <a:t>2</a:t>
            </a:r>
            <a:r>
              <a:rPr lang="en-GB" sz="1200" dirty="0">
                <a:latin typeface="Helvetica" pitchFamily="2" charset="0"/>
              </a:rPr>
              <a:t> availability</a:t>
            </a:r>
          </a:p>
          <a:p>
            <a:pPr marL="171450" indent="-171450">
              <a:buFont typeface="Wingdings" pitchFamily="2" charset="2"/>
              <a:buChar char="Ø"/>
            </a:pPr>
            <a:endParaRPr lang="en-GB" sz="1200" dirty="0">
              <a:latin typeface="Helvetica" pitchFamily="2" charset="0"/>
            </a:endParaRPr>
          </a:p>
          <a:p>
            <a:pPr marL="171450" indent="-171450">
              <a:buFont typeface="Wingdings" pitchFamily="2" charset="2"/>
              <a:buChar char="Ø"/>
            </a:pPr>
            <a:endParaRPr lang="en-GB" sz="1200" dirty="0">
              <a:latin typeface="Helvetica" pitchFamily="2" charset="0"/>
            </a:endParaRPr>
          </a:p>
          <a:p>
            <a:pPr marL="171450" indent="-171450">
              <a:buFont typeface="Wingdings" pitchFamily="2" charset="2"/>
              <a:buChar char="Ø"/>
            </a:pPr>
            <a:endParaRPr lang="en-GB" sz="1200" dirty="0">
              <a:latin typeface="Helvetica" pitchFamily="2" charset="0"/>
            </a:endParaRPr>
          </a:p>
          <a:p>
            <a:pPr marL="171450" indent="-171450">
              <a:buFont typeface="Wingdings" pitchFamily="2" charset="2"/>
              <a:buChar char="Ø"/>
            </a:pPr>
            <a:endParaRPr lang="en-GB" sz="1200" dirty="0">
              <a:latin typeface="Helvetica" pitchFamily="2" charset="0"/>
            </a:endParaRPr>
          </a:p>
          <a:p>
            <a:pPr marL="171450" indent="-171450">
              <a:buFont typeface="Wingdings" pitchFamily="2" charset="2"/>
              <a:buChar char="Ø"/>
            </a:pPr>
            <a:endParaRPr lang="en-GB" sz="1200" dirty="0">
              <a:latin typeface="Helvetica" pitchFamily="2" charset="0"/>
            </a:endParaRPr>
          </a:p>
        </p:txBody>
      </p:sp>
    </p:spTree>
    <p:extLst>
      <p:ext uri="{BB962C8B-B14F-4D97-AF65-F5344CB8AC3E}">
        <p14:creationId xmlns:p14="http://schemas.microsoft.com/office/powerpoint/2010/main" val="223335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5ED2ECD-CC3D-EB4A-AA57-BC5475052064}"/>
              </a:ext>
            </a:extLst>
          </p:cNvPr>
          <p:cNvSpPr txBox="1">
            <a:spLocks/>
          </p:cNvSpPr>
          <p:nvPr/>
        </p:nvSpPr>
        <p:spPr>
          <a:xfrm>
            <a:off x="0" y="27995"/>
            <a:ext cx="9144000" cy="34713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000" b="1" dirty="0">
                <a:solidFill>
                  <a:schemeClr val="bg1"/>
                </a:solidFill>
                <a:latin typeface="Arial Narrow" panose="020B0604020202020204" pitchFamily="34" charset="0"/>
                <a:cs typeface="Arial Narrow" panose="020B0604020202020204" pitchFamily="34" charset="0"/>
              </a:rPr>
              <a:t>Proposed Solution: Transgenic Approach </a:t>
            </a:r>
          </a:p>
        </p:txBody>
      </p:sp>
      <p:pic>
        <p:nvPicPr>
          <p:cNvPr id="5" name="New picture">
            <a:extLst>
              <a:ext uri="{FF2B5EF4-FFF2-40B4-BE49-F238E27FC236}">
                <a16:creationId xmlns:a16="http://schemas.microsoft.com/office/drawing/2014/main" id="{3184824E-C89F-E546-9493-F77FC4DD46CC}"/>
              </a:ext>
            </a:extLst>
          </p:cNvPr>
          <p:cNvPicPr/>
          <p:nvPr/>
        </p:nvPicPr>
        <p:blipFill rotWithShape="1">
          <a:blip r:embed="rId3"/>
          <a:srcRect t="27077" r="83333"/>
          <a:stretch/>
        </p:blipFill>
        <p:spPr>
          <a:xfrm>
            <a:off x="4067556" y="548834"/>
            <a:ext cx="990600" cy="2462645"/>
          </a:xfrm>
          <a:prstGeom prst="rect">
            <a:avLst/>
          </a:prstGeom>
        </p:spPr>
      </p:pic>
      <p:pic>
        <p:nvPicPr>
          <p:cNvPr id="6" name="Picture 5">
            <a:extLst>
              <a:ext uri="{FF2B5EF4-FFF2-40B4-BE49-F238E27FC236}">
                <a16:creationId xmlns:a16="http://schemas.microsoft.com/office/drawing/2014/main" id="{AC658229-4E58-E141-9E7E-F22FEF614486}"/>
              </a:ext>
            </a:extLst>
          </p:cNvPr>
          <p:cNvPicPr>
            <a:picLocks noChangeAspect="1"/>
          </p:cNvPicPr>
          <p:nvPr/>
        </p:nvPicPr>
        <p:blipFill>
          <a:blip r:embed="rId4"/>
          <a:stretch>
            <a:fillRect/>
          </a:stretch>
        </p:blipFill>
        <p:spPr>
          <a:xfrm>
            <a:off x="225552" y="628312"/>
            <a:ext cx="3073400" cy="2578100"/>
          </a:xfrm>
          <a:prstGeom prst="rect">
            <a:avLst/>
          </a:prstGeom>
        </p:spPr>
      </p:pic>
      <p:pic>
        <p:nvPicPr>
          <p:cNvPr id="7" name="New picture">
            <a:extLst>
              <a:ext uri="{FF2B5EF4-FFF2-40B4-BE49-F238E27FC236}">
                <a16:creationId xmlns:a16="http://schemas.microsoft.com/office/drawing/2014/main" id="{B9031B01-C60C-4343-9BE7-796865684299}"/>
              </a:ext>
            </a:extLst>
          </p:cNvPr>
          <p:cNvPicPr>
            <a:picLocks noChangeAspect="1"/>
          </p:cNvPicPr>
          <p:nvPr/>
        </p:nvPicPr>
        <p:blipFill>
          <a:blip r:embed="rId5"/>
          <a:stretch>
            <a:fillRect/>
          </a:stretch>
        </p:blipFill>
        <p:spPr>
          <a:xfrm>
            <a:off x="5471160" y="871568"/>
            <a:ext cx="3429000" cy="2105621"/>
          </a:xfrm>
          <a:prstGeom prst="rect">
            <a:avLst/>
          </a:prstGeom>
        </p:spPr>
      </p:pic>
      <p:sp>
        <p:nvSpPr>
          <p:cNvPr id="8" name="TextBox 7">
            <a:extLst>
              <a:ext uri="{FF2B5EF4-FFF2-40B4-BE49-F238E27FC236}">
                <a16:creationId xmlns:a16="http://schemas.microsoft.com/office/drawing/2014/main" id="{DDB9FEAA-D9E0-7349-8E13-820269AFA9F5}"/>
              </a:ext>
            </a:extLst>
          </p:cNvPr>
          <p:cNvSpPr txBox="1"/>
          <p:nvPr/>
        </p:nvSpPr>
        <p:spPr>
          <a:xfrm>
            <a:off x="371856" y="3248336"/>
            <a:ext cx="3073400" cy="461665"/>
          </a:xfrm>
          <a:prstGeom prst="rect">
            <a:avLst/>
          </a:prstGeom>
          <a:noFill/>
        </p:spPr>
        <p:txBody>
          <a:bodyPr wrap="square" rtlCol="0">
            <a:spAutoFit/>
          </a:bodyPr>
          <a:lstStyle/>
          <a:p>
            <a:r>
              <a:rPr lang="en-GB" sz="1200" dirty="0">
                <a:solidFill>
                  <a:srgbClr val="009700"/>
                </a:solidFill>
                <a:latin typeface="Helvetica" pitchFamily="2" charset="0"/>
              </a:rPr>
              <a:t>Enzymatic activity as a function of Rubisco </a:t>
            </a:r>
            <a:r>
              <a:rPr lang="en-GB" sz="1200" dirty="0" err="1">
                <a:solidFill>
                  <a:srgbClr val="009700"/>
                </a:solidFill>
                <a:latin typeface="Helvetica" pitchFamily="2" charset="0"/>
              </a:rPr>
              <a:t>conc</a:t>
            </a:r>
            <a:r>
              <a:rPr lang="en-GB" sz="1200" dirty="0">
                <a:solidFill>
                  <a:srgbClr val="009700"/>
                </a:solidFill>
                <a:latin typeface="Helvetica" pitchFamily="2" charset="0"/>
              </a:rPr>
              <a:t> clearly increases. </a:t>
            </a:r>
          </a:p>
        </p:txBody>
      </p:sp>
      <p:sp>
        <p:nvSpPr>
          <p:cNvPr id="9" name="TextBox 8">
            <a:extLst>
              <a:ext uri="{FF2B5EF4-FFF2-40B4-BE49-F238E27FC236}">
                <a16:creationId xmlns:a16="http://schemas.microsoft.com/office/drawing/2014/main" id="{11A1CB2F-122A-A947-98E4-CC70124123B3}"/>
              </a:ext>
            </a:extLst>
          </p:cNvPr>
          <p:cNvSpPr txBox="1"/>
          <p:nvPr/>
        </p:nvSpPr>
        <p:spPr>
          <a:xfrm>
            <a:off x="3601719" y="3063669"/>
            <a:ext cx="1922274" cy="830997"/>
          </a:xfrm>
          <a:prstGeom prst="rect">
            <a:avLst/>
          </a:prstGeom>
          <a:noFill/>
        </p:spPr>
        <p:txBody>
          <a:bodyPr wrap="square" rtlCol="0">
            <a:spAutoFit/>
          </a:bodyPr>
          <a:lstStyle/>
          <a:p>
            <a:r>
              <a:rPr lang="en-GB" sz="1200" dirty="0">
                <a:latin typeface="Helvetica" pitchFamily="2" charset="0"/>
              </a:rPr>
              <a:t>Rubisco synthesis encoded by 2 genes: RBCS (8 small subunits) </a:t>
            </a:r>
          </a:p>
          <a:p>
            <a:r>
              <a:rPr lang="en-GB" sz="1200" dirty="0" err="1">
                <a:latin typeface="Helvetica" pitchFamily="2" charset="0"/>
              </a:rPr>
              <a:t>rbcL</a:t>
            </a:r>
            <a:r>
              <a:rPr lang="en-GB" sz="1200" dirty="0">
                <a:latin typeface="Helvetica" pitchFamily="2" charset="0"/>
              </a:rPr>
              <a:t> (8 large subunits)</a:t>
            </a:r>
          </a:p>
        </p:txBody>
      </p:sp>
      <p:sp>
        <p:nvSpPr>
          <p:cNvPr id="10" name="TextBox 9">
            <a:extLst>
              <a:ext uri="{FF2B5EF4-FFF2-40B4-BE49-F238E27FC236}">
                <a16:creationId xmlns:a16="http://schemas.microsoft.com/office/drawing/2014/main" id="{DC8522D0-DC2D-7C4E-BFF0-839ACA60D5C9}"/>
              </a:ext>
            </a:extLst>
          </p:cNvPr>
          <p:cNvSpPr txBox="1"/>
          <p:nvPr/>
        </p:nvSpPr>
        <p:spPr>
          <a:xfrm>
            <a:off x="6374382" y="3156001"/>
            <a:ext cx="2379474" cy="646331"/>
          </a:xfrm>
          <a:prstGeom prst="rect">
            <a:avLst/>
          </a:prstGeom>
          <a:noFill/>
        </p:spPr>
        <p:txBody>
          <a:bodyPr wrap="square" rtlCol="0">
            <a:spAutoFit/>
          </a:bodyPr>
          <a:lstStyle/>
          <a:p>
            <a:r>
              <a:rPr lang="en-GB" sz="1200" dirty="0">
                <a:solidFill>
                  <a:srgbClr val="009700"/>
                </a:solidFill>
                <a:latin typeface="Helvetica" pitchFamily="2" charset="0"/>
              </a:rPr>
              <a:t>Overexpression of RBCS increased Rubisco content by 30% in transgenic rice (C3).</a:t>
            </a:r>
          </a:p>
        </p:txBody>
      </p:sp>
      <p:sp>
        <p:nvSpPr>
          <p:cNvPr id="11" name="TextBox 10">
            <a:extLst>
              <a:ext uri="{FF2B5EF4-FFF2-40B4-BE49-F238E27FC236}">
                <a16:creationId xmlns:a16="http://schemas.microsoft.com/office/drawing/2014/main" id="{A9BD21AE-D5E6-CD4F-8F15-EBE7491C0D77}"/>
              </a:ext>
            </a:extLst>
          </p:cNvPr>
          <p:cNvSpPr txBox="1"/>
          <p:nvPr/>
        </p:nvSpPr>
        <p:spPr>
          <a:xfrm>
            <a:off x="0" y="4046958"/>
            <a:ext cx="5638800" cy="523220"/>
          </a:xfrm>
          <a:prstGeom prst="rect">
            <a:avLst/>
          </a:prstGeom>
          <a:noFill/>
        </p:spPr>
        <p:txBody>
          <a:bodyPr wrap="square" rtlCol="0">
            <a:spAutoFit/>
          </a:bodyPr>
          <a:lstStyle/>
          <a:p>
            <a:r>
              <a:rPr lang="en-GB" sz="1400" b="1" dirty="0">
                <a:solidFill>
                  <a:srgbClr val="C00000"/>
                </a:solidFill>
                <a:latin typeface="Helvetica" pitchFamily="2" charset="0"/>
              </a:rPr>
              <a:t>Motivation: Will improved Rubisco content and more efficient carbon-fixation yield better photosynthetic rates?</a:t>
            </a:r>
          </a:p>
        </p:txBody>
      </p:sp>
      <p:sp>
        <p:nvSpPr>
          <p:cNvPr id="12" name="Rectangle 11">
            <a:extLst>
              <a:ext uri="{FF2B5EF4-FFF2-40B4-BE49-F238E27FC236}">
                <a16:creationId xmlns:a16="http://schemas.microsoft.com/office/drawing/2014/main" id="{4997C467-E53E-464E-AEDD-9EDD1BC01AE0}"/>
              </a:ext>
            </a:extLst>
          </p:cNvPr>
          <p:cNvSpPr/>
          <p:nvPr/>
        </p:nvSpPr>
        <p:spPr>
          <a:xfrm>
            <a:off x="4572000" y="4530730"/>
            <a:ext cx="4572000" cy="584775"/>
          </a:xfrm>
          <a:prstGeom prst="rect">
            <a:avLst/>
          </a:prstGeom>
        </p:spPr>
        <p:txBody>
          <a:bodyPr>
            <a:spAutoFit/>
          </a:bodyPr>
          <a:lstStyle/>
          <a:p>
            <a:pPr fontAlgn="base"/>
            <a:r>
              <a:rPr lang="en-IN" sz="800" dirty="0">
                <a:latin typeface="Helvetica" pitchFamily="2" charset="0"/>
              </a:rPr>
              <a:t>Yuji Suzuki, Maki Ohkubo, Hanako </a:t>
            </a:r>
            <a:r>
              <a:rPr lang="en-IN" sz="800" dirty="0" err="1">
                <a:latin typeface="Helvetica" pitchFamily="2" charset="0"/>
              </a:rPr>
              <a:t>Hatakeyama</a:t>
            </a:r>
            <a:r>
              <a:rPr lang="en-IN" sz="800" dirty="0">
                <a:latin typeface="Helvetica" pitchFamily="2" charset="0"/>
              </a:rPr>
              <a:t>, Keiko Ohashi, Ryuichi Yoshizawa, </a:t>
            </a:r>
            <a:r>
              <a:rPr lang="en-IN" sz="800" dirty="0" err="1">
                <a:latin typeface="Helvetica" pitchFamily="2" charset="0"/>
              </a:rPr>
              <a:t>Soichi</a:t>
            </a:r>
            <a:r>
              <a:rPr lang="en-IN" sz="800" dirty="0">
                <a:latin typeface="Helvetica" pitchFamily="2" charset="0"/>
              </a:rPr>
              <a:t> Kojima, Toshihiko Hayakawa, Tomoyuki </a:t>
            </a:r>
            <a:r>
              <a:rPr lang="en-IN" sz="800" dirty="0" err="1">
                <a:latin typeface="Helvetica" pitchFamily="2" charset="0"/>
              </a:rPr>
              <a:t>Yamaya</a:t>
            </a:r>
            <a:r>
              <a:rPr lang="en-IN" sz="800" dirty="0">
                <a:latin typeface="Helvetica" pitchFamily="2" charset="0"/>
              </a:rPr>
              <a:t>, </a:t>
            </a:r>
            <a:r>
              <a:rPr lang="en-IN" sz="800" dirty="0" err="1">
                <a:latin typeface="Helvetica" pitchFamily="2" charset="0"/>
              </a:rPr>
              <a:t>Tadahiko</a:t>
            </a:r>
            <a:r>
              <a:rPr lang="en-IN" sz="800" dirty="0">
                <a:latin typeface="Helvetica" pitchFamily="2" charset="0"/>
              </a:rPr>
              <a:t> Mae, </a:t>
            </a:r>
            <a:r>
              <a:rPr lang="en-IN" sz="800" dirty="0" err="1">
                <a:latin typeface="Helvetica" pitchFamily="2" charset="0"/>
              </a:rPr>
              <a:t>Amane</a:t>
            </a:r>
            <a:r>
              <a:rPr lang="en-IN" sz="800" dirty="0">
                <a:latin typeface="Helvetica" pitchFamily="2" charset="0"/>
              </a:rPr>
              <a:t> Makino, Increased Rubisco Content in Transgenic Rice Transformed with the ‘Sense’ </a:t>
            </a:r>
            <a:r>
              <a:rPr lang="en-IN" sz="800" i="1" dirty="0" err="1">
                <a:latin typeface="Helvetica" pitchFamily="2" charset="0"/>
              </a:rPr>
              <a:t>rbcS</a:t>
            </a:r>
            <a:r>
              <a:rPr lang="en-IN" sz="800" dirty="0">
                <a:latin typeface="Helvetica" pitchFamily="2" charset="0"/>
              </a:rPr>
              <a:t> Gene, </a:t>
            </a:r>
            <a:r>
              <a:rPr lang="en-IN" sz="800" i="1" dirty="0">
                <a:latin typeface="Helvetica" pitchFamily="2" charset="0"/>
              </a:rPr>
              <a:t>Plant and Cell Physiology</a:t>
            </a:r>
            <a:r>
              <a:rPr lang="en-IN" sz="800" dirty="0">
                <a:latin typeface="Helvetica" pitchFamily="2" charset="0"/>
              </a:rPr>
              <a:t>, Volume 48, Issue 4, April 2007, Pages 626–637, </a:t>
            </a:r>
            <a:r>
              <a:rPr lang="en-IN" sz="800" dirty="0">
                <a:solidFill>
                  <a:srgbClr val="006FB7"/>
                </a:solidFill>
                <a:latin typeface="Helvetica" pitchFamily="2" charset="0"/>
                <a:hlinkClick r:id="rId6"/>
              </a:rPr>
              <a:t>https://doi.org/10.1093/pcp/pcm035</a:t>
            </a:r>
            <a:endParaRPr lang="en-IN" sz="800" dirty="0">
              <a:latin typeface="Helvetica" pitchFamily="2" charset="0"/>
            </a:endParaRPr>
          </a:p>
        </p:txBody>
      </p:sp>
    </p:spTree>
    <p:extLst>
      <p:ext uri="{BB962C8B-B14F-4D97-AF65-F5344CB8AC3E}">
        <p14:creationId xmlns:p14="http://schemas.microsoft.com/office/powerpoint/2010/main" val="169984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8C70562-0B13-1F44-A29F-BCEF5E8DCF6D}"/>
              </a:ext>
            </a:extLst>
          </p:cNvPr>
          <p:cNvSpPr txBox="1">
            <a:spLocks/>
          </p:cNvSpPr>
          <p:nvPr/>
        </p:nvSpPr>
        <p:spPr>
          <a:xfrm>
            <a:off x="0" y="27995"/>
            <a:ext cx="9144000" cy="34713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000" b="1" dirty="0">
                <a:solidFill>
                  <a:schemeClr val="bg1"/>
                </a:solidFill>
                <a:latin typeface="Arial Narrow" panose="020B0604020202020204" pitchFamily="34" charset="0"/>
                <a:cs typeface="Arial Narrow" panose="020B0604020202020204" pitchFamily="34" charset="0"/>
              </a:rPr>
              <a:t>The Proposed Model</a:t>
            </a:r>
          </a:p>
        </p:txBody>
      </p:sp>
      <p:sp>
        <p:nvSpPr>
          <p:cNvPr id="9" name="Rectangle 8">
            <a:extLst>
              <a:ext uri="{FF2B5EF4-FFF2-40B4-BE49-F238E27FC236}">
                <a16:creationId xmlns:a16="http://schemas.microsoft.com/office/drawing/2014/main" id="{E59B7697-B3BC-1741-A121-0BEA6CCF61A6}"/>
              </a:ext>
            </a:extLst>
          </p:cNvPr>
          <p:cNvSpPr/>
          <p:nvPr/>
        </p:nvSpPr>
        <p:spPr>
          <a:xfrm>
            <a:off x="5197536" y="907524"/>
            <a:ext cx="3602736" cy="3785652"/>
          </a:xfrm>
          <a:prstGeom prst="rect">
            <a:avLst/>
          </a:prstGeom>
        </p:spPr>
        <p:txBody>
          <a:bodyPr wrap="square">
            <a:spAutoFit/>
          </a:bodyPr>
          <a:lstStyle/>
          <a:p>
            <a:r>
              <a:rPr lang="en-GB" sz="1200" b="1" dirty="0">
                <a:latin typeface="Helvetica" pitchFamily="2" charset="0"/>
              </a:rPr>
              <a:t>A model with 36 metabolites and 35 reactions</a:t>
            </a:r>
            <a:endParaRPr lang="en-GB" sz="1200" dirty="0">
              <a:latin typeface="Helvetica" pitchFamily="2" charset="0"/>
            </a:endParaRPr>
          </a:p>
          <a:p>
            <a:pPr marL="171450" indent="-171450">
              <a:buFont typeface="Wingdings" pitchFamily="2" charset="2"/>
              <a:buChar char="Ø"/>
            </a:pPr>
            <a:r>
              <a:rPr lang="en-GB" sz="1200" dirty="0">
                <a:latin typeface="Helvetica" pitchFamily="2" charset="0"/>
              </a:rPr>
              <a:t>Composed of two distinct processes: </a:t>
            </a:r>
            <a:r>
              <a:rPr lang="en-GB" sz="1200" dirty="0" err="1">
                <a:latin typeface="Helvetica" pitchFamily="2" charset="0"/>
              </a:rPr>
              <a:t>Tetradicarboxylic</a:t>
            </a:r>
            <a:r>
              <a:rPr lang="en-GB" sz="1200" dirty="0">
                <a:latin typeface="Helvetica" pitchFamily="2" charset="0"/>
              </a:rPr>
              <a:t> acid pathway and pentose-phosphate cycle;</a:t>
            </a:r>
          </a:p>
          <a:p>
            <a:pPr marL="171450" indent="-171450">
              <a:buFont typeface="Wingdings" pitchFamily="2" charset="2"/>
              <a:buChar char="Ø"/>
            </a:pPr>
            <a:r>
              <a:rPr lang="en-GB" sz="1200" dirty="0">
                <a:latin typeface="Helvetica" pitchFamily="2" charset="0"/>
              </a:rPr>
              <a:t>Flux balance analysis: </a:t>
            </a:r>
            <a:r>
              <a:rPr lang="en-IN" sz="1200" dirty="0">
                <a:latin typeface="Helvetica" pitchFamily="2" charset="0"/>
              </a:rPr>
              <a:t>max (</a:t>
            </a:r>
            <a:r>
              <a:rPr lang="en-IN" sz="1200" i="1" dirty="0" err="1">
                <a:latin typeface="Helvetica" pitchFamily="2" charset="0"/>
              </a:rPr>
              <a:t>w</a:t>
            </a:r>
            <a:r>
              <a:rPr lang="en-IN" sz="1200" baseline="-25000" dirty="0" err="1">
                <a:latin typeface="Helvetica" pitchFamily="2" charset="0"/>
              </a:rPr>
              <a:t>X</a:t>
            </a:r>
            <a:r>
              <a:rPr lang="en-IN" sz="1200" dirty="0">
                <a:latin typeface="Helvetica" pitchFamily="2" charset="0"/>
              </a:rPr>
              <a:t> = </a:t>
            </a:r>
            <a:r>
              <a:rPr lang="el-GR" sz="1200" b="1" i="1" dirty="0">
                <a:latin typeface="Helvetica" pitchFamily="2" charset="0"/>
              </a:rPr>
              <a:t>θ</a:t>
            </a:r>
            <a:r>
              <a:rPr lang="en-IN" sz="1200" baseline="30000" dirty="0">
                <a:latin typeface="Helvetica" pitchFamily="2" charset="0"/>
              </a:rPr>
              <a:t>T</a:t>
            </a:r>
            <a:r>
              <a:rPr lang="en-IN" sz="1200" b="1" baseline="-25000" dirty="0">
                <a:latin typeface="Helvetica" pitchFamily="2" charset="0"/>
              </a:rPr>
              <a:t>w</a:t>
            </a:r>
            <a:r>
              <a:rPr lang="en-IN" sz="1200" dirty="0">
                <a:latin typeface="Helvetica" pitchFamily="2" charset="0"/>
              </a:rPr>
              <a:t>) subject to: </a:t>
            </a:r>
            <a:r>
              <a:rPr lang="en-IN" sz="1200" b="1" dirty="0" err="1">
                <a:latin typeface="Helvetica" pitchFamily="2" charset="0"/>
              </a:rPr>
              <a:t>Sw</a:t>
            </a:r>
            <a:r>
              <a:rPr lang="en-IN" sz="1200" b="1" dirty="0">
                <a:latin typeface="Helvetica" pitchFamily="2" charset="0"/>
              </a:rPr>
              <a:t> </a:t>
            </a:r>
            <a:r>
              <a:rPr lang="en-IN" sz="1200" dirty="0">
                <a:latin typeface="Helvetica" pitchFamily="2" charset="0"/>
              </a:rPr>
              <a:t>= 0 </a:t>
            </a:r>
          </a:p>
          <a:p>
            <a:pPr marL="171450" indent="-171450">
              <a:buFont typeface="Wingdings" pitchFamily="2" charset="2"/>
              <a:buChar char="Ø"/>
            </a:pPr>
            <a:r>
              <a:rPr lang="en-IN" sz="1200" i="1" dirty="0">
                <a:latin typeface="Helvetica" pitchFamily="2" charset="0"/>
              </a:rPr>
              <a:t>L</a:t>
            </a:r>
            <a:r>
              <a:rPr lang="en-IN" sz="1200" i="1" baseline="-25000" dirty="0">
                <a:latin typeface="Helvetica" pitchFamily="2" charset="0"/>
              </a:rPr>
              <a:t>i</a:t>
            </a:r>
            <a:r>
              <a:rPr lang="en-IN" sz="1200" i="1" dirty="0">
                <a:latin typeface="Helvetica" pitchFamily="2" charset="0"/>
              </a:rPr>
              <a:t> </a:t>
            </a:r>
            <a:r>
              <a:rPr lang="en-IN" sz="1200" dirty="0">
                <a:latin typeface="Helvetica" pitchFamily="2" charset="0"/>
              </a:rPr>
              <a:t>≤ </a:t>
            </a:r>
            <a:r>
              <a:rPr lang="en-IN" sz="1200" i="1" dirty="0" err="1">
                <a:latin typeface="Helvetica" pitchFamily="2" charset="0"/>
              </a:rPr>
              <a:t>w</a:t>
            </a:r>
            <a:r>
              <a:rPr lang="en-IN" sz="1200" i="1" baseline="-25000" dirty="0" err="1">
                <a:latin typeface="Helvetica" pitchFamily="2" charset="0"/>
              </a:rPr>
              <a:t>i</a:t>
            </a:r>
            <a:r>
              <a:rPr lang="en-IN" sz="1200" i="1" baseline="-25000" dirty="0">
                <a:latin typeface="Helvetica" pitchFamily="2" charset="0"/>
              </a:rPr>
              <a:t> </a:t>
            </a:r>
            <a:r>
              <a:rPr lang="en-IN" sz="1200" dirty="0">
                <a:latin typeface="Helvetica" pitchFamily="2" charset="0"/>
              </a:rPr>
              <a:t>≤ U</a:t>
            </a:r>
            <a:r>
              <a:rPr lang="en-IN" sz="1200" i="1" baseline="-25000" dirty="0">
                <a:latin typeface="Helvetica" pitchFamily="2" charset="0"/>
              </a:rPr>
              <a:t>i</a:t>
            </a:r>
            <a:r>
              <a:rPr lang="en-IN" sz="1200" i="1" dirty="0">
                <a:latin typeface="Helvetica" pitchFamily="2" charset="0"/>
              </a:rPr>
              <a:t> </a:t>
            </a:r>
            <a:r>
              <a:rPr lang="en-IN" sz="1200" i="1" dirty="0" err="1">
                <a:latin typeface="Helvetica" pitchFamily="2" charset="0"/>
              </a:rPr>
              <a:t>i</a:t>
            </a:r>
            <a:r>
              <a:rPr lang="en-IN" sz="1200" dirty="0">
                <a:latin typeface="Helvetica" pitchFamily="2" charset="0"/>
              </a:rPr>
              <a:t>=1,2,..., </a:t>
            </a:r>
            <a:endParaRPr lang="en-GB" sz="1200" dirty="0">
              <a:latin typeface="Helvetica" pitchFamily="2" charset="0"/>
            </a:endParaRPr>
          </a:p>
          <a:p>
            <a:pPr marL="171450" indent="-171450">
              <a:buFont typeface="Wingdings" pitchFamily="2" charset="2"/>
              <a:buChar char="Ø"/>
            </a:pPr>
            <a:endParaRPr lang="en-GB" sz="1200" dirty="0">
              <a:latin typeface="Helvetica" pitchFamily="2" charset="0"/>
            </a:endParaRPr>
          </a:p>
          <a:p>
            <a:r>
              <a:rPr lang="en-GB" sz="1200" b="1" dirty="0">
                <a:latin typeface="Helvetica" pitchFamily="2" charset="0"/>
              </a:rPr>
              <a:t>Assumptions:</a:t>
            </a:r>
          </a:p>
          <a:p>
            <a:pPr marL="171450" indent="-171450">
              <a:buFont typeface="Wingdings" pitchFamily="2" charset="2"/>
              <a:buChar char="Ø"/>
            </a:pPr>
            <a:r>
              <a:rPr lang="en-GB" sz="1200" dirty="0">
                <a:latin typeface="Helvetica" pitchFamily="2" charset="0"/>
              </a:rPr>
              <a:t>End product of photosynthesis: Biomass (Glyceraldehyde-3P)</a:t>
            </a:r>
          </a:p>
          <a:p>
            <a:pPr marL="171450" indent="-171450">
              <a:buFont typeface="Wingdings" pitchFamily="2" charset="2"/>
              <a:buChar char="Ø"/>
            </a:pPr>
            <a:r>
              <a:rPr lang="en-GB" sz="1200" dirty="0">
                <a:solidFill>
                  <a:srgbClr val="C00000"/>
                </a:solidFill>
                <a:latin typeface="Helvetica" pitchFamily="2" charset="0"/>
              </a:rPr>
              <a:t>Assuming Rubisco-limited reaction;</a:t>
            </a:r>
          </a:p>
          <a:p>
            <a:pPr marL="171450" indent="-171450">
              <a:buFont typeface="Wingdings" pitchFamily="2" charset="2"/>
              <a:buChar char="Ø"/>
            </a:pPr>
            <a:r>
              <a:rPr lang="en-GB" sz="1200" dirty="0">
                <a:latin typeface="Helvetica" pitchFamily="2" charset="0"/>
              </a:rPr>
              <a:t>Not accounting for membrane/diffusion-limited gas-exchange;</a:t>
            </a:r>
          </a:p>
          <a:p>
            <a:pPr marL="171450" indent="-171450">
              <a:buFont typeface="Wingdings" pitchFamily="2" charset="2"/>
              <a:buChar char="Ø"/>
            </a:pPr>
            <a:endParaRPr lang="en-GB" sz="1200" dirty="0">
              <a:latin typeface="Helvetica" pitchFamily="2" charset="0"/>
            </a:endParaRPr>
          </a:p>
          <a:p>
            <a:r>
              <a:rPr lang="en-GB" sz="1200" b="1" dirty="0">
                <a:solidFill>
                  <a:srgbClr val="009700"/>
                </a:solidFill>
                <a:latin typeface="Helvetica" pitchFamily="2" charset="0"/>
              </a:rPr>
              <a:t>Points of interest:</a:t>
            </a:r>
          </a:p>
          <a:p>
            <a:pPr marL="171450" indent="-171450">
              <a:buFont typeface="Wingdings" pitchFamily="2" charset="2"/>
              <a:buChar char="Ø"/>
            </a:pPr>
            <a:r>
              <a:rPr lang="en-GB" sz="1200" dirty="0">
                <a:solidFill>
                  <a:srgbClr val="009700"/>
                </a:solidFill>
                <a:latin typeface="Helvetica" pitchFamily="2" charset="0"/>
              </a:rPr>
              <a:t>Carboxylation/oxygenation rates of reaction (especially post-overexpression of RBCS)</a:t>
            </a:r>
          </a:p>
          <a:p>
            <a:pPr marL="171450" indent="-171450">
              <a:buFont typeface="Wingdings" pitchFamily="2" charset="2"/>
              <a:buChar char="Ø"/>
            </a:pPr>
            <a:r>
              <a:rPr lang="en-GB" sz="1200" b="1" dirty="0">
                <a:solidFill>
                  <a:srgbClr val="009700"/>
                </a:solidFill>
                <a:latin typeface="Helvetica" pitchFamily="2" charset="0"/>
              </a:rPr>
              <a:t>CO</a:t>
            </a:r>
            <a:r>
              <a:rPr lang="en-GB" sz="1200" b="1" baseline="-25000" dirty="0">
                <a:solidFill>
                  <a:srgbClr val="009700"/>
                </a:solidFill>
                <a:latin typeface="Helvetica" pitchFamily="2" charset="0"/>
              </a:rPr>
              <a:t>2</a:t>
            </a:r>
            <a:r>
              <a:rPr lang="en-GB" sz="1200" b="1" dirty="0">
                <a:solidFill>
                  <a:srgbClr val="009700"/>
                </a:solidFill>
                <a:latin typeface="Helvetica" pitchFamily="2" charset="0"/>
              </a:rPr>
              <a:t> assimilated for fixed biomass (Objective function).</a:t>
            </a:r>
          </a:p>
        </p:txBody>
      </p:sp>
      <p:sp>
        <p:nvSpPr>
          <p:cNvPr id="10" name="Rectangle 9">
            <a:extLst>
              <a:ext uri="{FF2B5EF4-FFF2-40B4-BE49-F238E27FC236}">
                <a16:creationId xmlns:a16="http://schemas.microsoft.com/office/drawing/2014/main" id="{D8EDB604-0AC5-AB45-81B0-C4115BF27C6E}"/>
              </a:ext>
            </a:extLst>
          </p:cNvPr>
          <p:cNvSpPr/>
          <p:nvPr/>
        </p:nvSpPr>
        <p:spPr>
          <a:xfrm>
            <a:off x="6990846" y="4928056"/>
            <a:ext cx="2153154" cy="215444"/>
          </a:xfrm>
          <a:prstGeom prst="rect">
            <a:avLst/>
          </a:prstGeom>
        </p:spPr>
        <p:txBody>
          <a:bodyPr wrap="none">
            <a:spAutoFit/>
          </a:bodyPr>
          <a:lstStyle/>
          <a:p>
            <a:r>
              <a:rPr lang="en-GB" sz="800" dirty="0">
                <a:latin typeface="Helvetica" pitchFamily="2" charset="0"/>
              </a:rPr>
              <a:t>https://</a:t>
            </a:r>
            <a:r>
              <a:rPr lang="en-GB" sz="800" dirty="0" err="1">
                <a:latin typeface="Helvetica" pitchFamily="2" charset="0"/>
              </a:rPr>
              <a:t>www.genome.jp</a:t>
            </a:r>
            <a:r>
              <a:rPr lang="en-GB" sz="800" dirty="0">
                <a:latin typeface="Helvetica" pitchFamily="2" charset="0"/>
              </a:rPr>
              <a:t>/pathway/zma00710</a:t>
            </a:r>
          </a:p>
        </p:txBody>
      </p:sp>
      <p:pic>
        <p:nvPicPr>
          <p:cNvPr id="12" name="Picture 11">
            <a:extLst>
              <a:ext uri="{FF2B5EF4-FFF2-40B4-BE49-F238E27FC236}">
                <a16:creationId xmlns:a16="http://schemas.microsoft.com/office/drawing/2014/main" id="{19B96DD4-F25F-FD4F-A1D0-3F04AF0EDF3E}"/>
              </a:ext>
            </a:extLst>
          </p:cNvPr>
          <p:cNvPicPr>
            <a:picLocks noChangeAspect="1"/>
          </p:cNvPicPr>
          <p:nvPr/>
        </p:nvPicPr>
        <p:blipFill rotWithShape="1">
          <a:blip r:embed="rId3">
            <a:extLst>
              <a:ext uri="{28A0092B-C50C-407E-A947-70E740481C1C}">
                <a14:useLocalDpi xmlns:a14="http://schemas.microsoft.com/office/drawing/2010/main" val="0"/>
              </a:ext>
            </a:extLst>
          </a:blip>
          <a:srcRect l="1981" t="18889" r="40740" b="11482"/>
          <a:stretch/>
        </p:blipFill>
        <p:spPr>
          <a:xfrm>
            <a:off x="131064" y="748115"/>
            <a:ext cx="5064868" cy="3848100"/>
          </a:xfrm>
          <a:prstGeom prst="rect">
            <a:avLst/>
          </a:prstGeom>
        </p:spPr>
      </p:pic>
      <p:sp>
        <p:nvSpPr>
          <p:cNvPr id="15" name="Rectangle 14">
            <a:extLst>
              <a:ext uri="{FF2B5EF4-FFF2-40B4-BE49-F238E27FC236}">
                <a16:creationId xmlns:a16="http://schemas.microsoft.com/office/drawing/2014/main" id="{A586C0FF-EA73-8D4C-951A-CCD54B0F5F60}"/>
              </a:ext>
            </a:extLst>
          </p:cNvPr>
          <p:cNvSpPr/>
          <p:nvPr/>
        </p:nvSpPr>
        <p:spPr>
          <a:xfrm>
            <a:off x="3352800" y="2640941"/>
            <a:ext cx="685800" cy="159409"/>
          </a:xfrm>
          <a:prstGeom prst="rect">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50283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29DEA4B-D822-1A4C-A0B7-18FDBBC1AC3B}"/>
              </a:ext>
            </a:extLst>
          </p:cNvPr>
          <p:cNvSpPr txBox="1">
            <a:spLocks/>
          </p:cNvSpPr>
          <p:nvPr/>
        </p:nvSpPr>
        <p:spPr>
          <a:xfrm>
            <a:off x="0" y="27995"/>
            <a:ext cx="9144000" cy="34713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000" b="1" dirty="0">
                <a:solidFill>
                  <a:schemeClr val="bg1"/>
                </a:solidFill>
                <a:latin typeface="Arial Narrow" panose="020B0604020202020204" pitchFamily="34" charset="0"/>
                <a:cs typeface="Arial Narrow" panose="020B0604020202020204" pitchFamily="34" charset="0"/>
              </a:rPr>
              <a:t>Modelling Effect of RBCS Overexpression with TXTL</a:t>
            </a:r>
          </a:p>
        </p:txBody>
      </p:sp>
      <p:sp>
        <p:nvSpPr>
          <p:cNvPr id="2" name="Rectangle 1">
            <a:extLst>
              <a:ext uri="{FF2B5EF4-FFF2-40B4-BE49-F238E27FC236}">
                <a16:creationId xmlns:a16="http://schemas.microsoft.com/office/drawing/2014/main" id="{92F789FE-E0C6-4144-8E30-320181B31677}"/>
              </a:ext>
            </a:extLst>
          </p:cNvPr>
          <p:cNvSpPr/>
          <p:nvPr/>
        </p:nvSpPr>
        <p:spPr>
          <a:xfrm>
            <a:off x="4626469" y="403741"/>
            <a:ext cx="4321666" cy="4739759"/>
          </a:xfrm>
          <a:prstGeom prst="rect">
            <a:avLst/>
          </a:prstGeom>
        </p:spPr>
        <p:txBody>
          <a:bodyPr wrap="square">
            <a:spAutoFit/>
          </a:bodyPr>
          <a:lstStyle/>
          <a:p>
            <a:r>
              <a:rPr lang="en-GB" sz="1100" b="1" dirty="0">
                <a:latin typeface="Helvetica" pitchFamily="2" charset="0"/>
              </a:rPr>
              <a:t>For RBCS gene with 990 nucleotides and 170 amino acids:</a:t>
            </a:r>
          </a:p>
          <a:p>
            <a:endParaRPr lang="en-GB" sz="1100" b="1" dirty="0">
              <a:latin typeface="Helvetica" pitchFamily="2" charset="0"/>
            </a:endParaRPr>
          </a:p>
          <a:p>
            <a:pPr marL="228600" indent="-228600">
              <a:buFont typeface="+mj-lt"/>
              <a:buAutoNum type="arabicPeriod"/>
            </a:pPr>
            <a:r>
              <a:rPr lang="en-GB" sz="1000" dirty="0">
                <a:latin typeface="Helvetica" pitchFamily="2" charset="0"/>
              </a:rPr>
              <a:t>BCS+RNAP=RBCS*</a:t>
            </a:r>
          </a:p>
          <a:p>
            <a:pPr marL="228600" indent="-228600">
              <a:buFont typeface="+mj-lt"/>
              <a:buAutoNum type="arabicPeriod"/>
            </a:pPr>
            <a:r>
              <a:rPr lang="en-GB" sz="1000" dirty="0">
                <a:latin typeface="Helvetica" pitchFamily="2" charset="0"/>
              </a:rPr>
              <a:t>RBCS*+192*ATP+219*UTP+256*GTP+326*CTP=mRNA+RBCS+RNAP+1986*Pi</a:t>
            </a:r>
          </a:p>
          <a:p>
            <a:pPr marL="228600" indent="-228600">
              <a:buFont typeface="+mj-lt"/>
              <a:buAutoNum type="arabicPeriod"/>
            </a:pPr>
            <a:r>
              <a:rPr lang="en-GB" sz="1000" dirty="0">
                <a:latin typeface="Helvetica" pitchFamily="2" charset="0"/>
              </a:rPr>
              <a:t>mRNA=192AMP+219UMP+256GMP+326CMP</a:t>
            </a:r>
          </a:p>
          <a:p>
            <a:pPr marL="228600" indent="-228600">
              <a:buFont typeface="+mj-lt"/>
              <a:buAutoNum type="arabicPeriod"/>
            </a:pPr>
            <a:r>
              <a:rPr lang="en-GB" sz="1000" dirty="0" err="1">
                <a:latin typeface="Helvetica" pitchFamily="2" charset="0"/>
              </a:rPr>
              <a:t>mRNA+rib</a:t>
            </a:r>
            <a:r>
              <a:rPr lang="en-GB" sz="1000" dirty="0">
                <a:latin typeface="Helvetica" pitchFamily="2" charset="0"/>
              </a:rPr>
              <a:t>=rib*</a:t>
            </a:r>
          </a:p>
          <a:p>
            <a:pPr marL="228600" indent="-228600">
              <a:buFont typeface="+mj-lt"/>
              <a:buAutoNum type="arabicPeriod"/>
            </a:pPr>
            <a:r>
              <a:rPr lang="en-GB" sz="1000" dirty="0">
                <a:latin typeface="Helvetica" pitchFamily="2" charset="0"/>
              </a:rPr>
              <a:t>rib*+559*AAtRNA+1118GTP=559tRNA+1118GDP+1118Pi+rib+mRNA+RBCS</a:t>
            </a:r>
          </a:p>
          <a:p>
            <a:pPr marL="228600" indent="-228600">
              <a:buFont typeface="+mj-lt"/>
              <a:buAutoNum type="arabicPeriod"/>
            </a:pPr>
            <a:r>
              <a:rPr lang="en-GB" sz="1000" dirty="0" err="1">
                <a:latin typeface="Helvetica" pitchFamily="2" charset="0"/>
              </a:rPr>
              <a:t>AA+tRNA+ATP</a:t>
            </a:r>
            <a:r>
              <a:rPr lang="en-GB" sz="1000" dirty="0">
                <a:latin typeface="Helvetica" pitchFamily="2" charset="0"/>
              </a:rPr>
              <a:t>=AMP+2Pi+AAtRNA</a:t>
            </a:r>
          </a:p>
          <a:p>
            <a:pPr marL="228600" indent="-228600">
              <a:buFont typeface="+mj-lt"/>
              <a:buAutoNum type="arabicPeriod"/>
            </a:pPr>
            <a:r>
              <a:rPr lang="en-GB" sz="1000" dirty="0">
                <a:latin typeface="Helvetica" pitchFamily="2" charset="0"/>
              </a:rPr>
              <a:t>559AA=559AA</a:t>
            </a:r>
          </a:p>
          <a:p>
            <a:pPr marL="228600" indent="-228600">
              <a:buFont typeface="+mj-lt"/>
              <a:buAutoNum type="arabicPeriod"/>
            </a:pPr>
            <a:r>
              <a:rPr lang="en-GB" sz="1000" dirty="0">
                <a:latin typeface="Helvetica" pitchFamily="2" charset="0"/>
              </a:rPr>
              <a:t>192ATP=192ATP</a:t>
            </a:r>
          </a:p>
          <a:p>
            <a:pPr marL="228600" indent="-228600">
              <a:buFont typeface="+mj-lt"/>
              <a:buAutoNum type="arabicPeriod"/>
            </a:pPr>
            <a:r>
              <a:rPr lang="en-GB" sz="1000" dirty="0">
                <a:latin typeface="Helvetica" pitchFamily="2" charset="0"/>
              </a:rPr>
              <a:t>219UTP=219UTP</a:t>
            </a:r>
          </a:p>
          <a:p>
            <a:pPr marL="228600" indent="-228600">
              <a:buFont typeface="+mj-lt"/>
              <a:buAutoNum type="arabicPeriod"/>
            </a:pPr>
            <a:r>
              <a:rPr lang="en-GB" sz="1000" dirty="0">
                <a:latin typeface="Helvetica" pitchFamily="2" charset="0"/>
              </a:rPr>
              <a:t>256GTP=256GTP</a:t>
            </a:r>
          </a:p>
          <a:p>
            <a:pPr marL="228600" indent="-228600">
              <a:buFont typeface="+mj-lt"/>
              <a:buAutoNum type="arabicPeriod"/>
            </a:pPr>
            <a:r>
              <a:rPr lang="en-GB" sz="1000" dirty="0">
                <a:latin typeface="Helvetica" pitchFamily="2" charset="0"/>
              </a:rPr>
              <a:t>326CTP=326CTP</a:t>
            </a:r>
          </a:p>
          <a:p>
            <a:pPr marL="228600" indent="-228600">
              <a:buFont typeface="+mj-lt"/>
              <a:buAutoNum type="arabicPeriod"/>
            </a:pPr>
            <a:r>
              <a:rPr lang="en-GB" sz="1000" dirty="0">
                <a:latin typeface="Helvetica" pitchFamily="2" charset="0"/>
              </a:rPr>
              <a:t>RUBISCO=RUBISCO</a:t>
            </a:r>
          </a:p>
          <a:p>
            <a:pPr marL="228600" indent="-228600">
              <a:buFont typeface="+mj-lt"/>
              <a:buAutoNum type="arabicPeriod"/>
            </a:pPr>
            <a:r>
              <a:rPr lang="en-GB" sz="1000" dirty="0">
                <a:latin typeface="Helvetica" pitchFamily="2" charset="0"/>
              </a:rPr>
              <a:t>192AMP=192AMP</a:t>
            </a:r>
          </a:p>
          <a:p>
            <a:pPr marL="228600" indent="-228600">
              <a:buFont typeface="+mj-lt"/>
              <a:buAutoNum type="arabicPeriod"/>
            </a:pPr>
            <a:r>
              <a:rPr lang="en-GB" sz="1000" dirty="0">
                <a:latin typeface="Helvetica" pitchFamily="2" charset="0"/>
              </a:rPr>
              <a:t>256GMP=256GMP</a:t>
            </a:r>
          </a:p>
          <a:p>
            <a:pPr marL="228600" indent="-228600">
              <a:buFont typeface="+mj-lt"/>
              <a:buAutoNum type="arabicPeriod"/>
            </a:pPr>
            <a:r>
              <a:rPr lang="en-GB" sz="1000" dirty="0">
                <a:latin typeface="Helvetica" pitchFamily="2" charset="0"/>
              </a:rPr>
              <a:t>219UMP=219UMP</a:t>
            </a:r>
          </a:p>
          <a:p>
            <a:pPr marL="228600" indent="-228600">
              <a:buFont typeface="+mj-lt"/>
              <a:buAutoNum type="arabicPeriod"/>
            </a:pPr>
            <a:r>
              <a:rPr lang="en-GB" sz="1000" dirty="0">
                <a:latin typeface="Helvetica" pitchFamily="2" charset="0"/>
              </a:rPr>
              <a:t>326CMP=326CMP</a:t>
            </a:r>
          </a:p>
          <a:p>
            <a:pPr marL="228600" indent="-228600">
              <a:buFont typeface="+mj-lt"/>
              <a:buAutoNum type="arabicPeriod"/>
            </a:pPr>
            <a:r>
              <a:rPr lang="en-GB" sz="1000" dirty="0">
                <a:latin typeface="Helvetica" pitchFamily="2" charset="0"/>
              </a:rPr>
              <a:t>Pi=Pi</a:t>
            </a:r>
          </a:p>
          <a:p>
            <a:pPr marL="228600" indent="-228600">
              <a:buFont typeface="+mj-lt"/>
              <a:buAutoNum type="arabicPeriod"/>
            </a:pPr>
            <a:r>
              <a:rPr lang="en-GB" sz="1000" dirty="0">
                <a:latin typeface="Helvetica" pitchFamily="2" charset="0"/>
              </a:rPr>
              <a:t>T7RNAP+RNAP=T7RNAP*</a:t>
            </a:r>
          </a:p>
          <a:p>
            <a:pPr marL="228600" indent="-228600">
              <a:buFont typeface="+mj-lt"/>
              <a:buAutoNum type="arabicPeriod"/>
            </a:pPr>
            <a:r>
              <a:rPr lang="en-GB" sz="1000" dirty="0" err="1">
                <a:latin typeface="Helvetica" pitchFamily="2" charset="0"/>
              </a:rPr>
              <a:t>mRNAp</a:t>
            </a:r>
            <a:r>
              <a:rPr lang="en-GB" sz="1000" dirty="0">
                <a:latin typeface="Helvetica" pitchFamily="2" charset="0"/>
              </a:rPr>
              <a:t>=12*ATP+12*GTP+9*UTP+6*CTP</a:t>
            </a:r>
          </a:p>
          <a:p>
            <a:pPr marL="228600" indent="-228600">
              <a:buFont typeface="+mj-lt"/>
              <a:buAutoNum type="arabicPeriod"/>
            </a:pPr>
            <a:r>
              <a:rPr lang="en-GB" sz="1000" dirty="0" err="1">
                <a:latin typeface="Helvetica" pitchFamily="2" charset="0"/>
              </a:rPr>
              <a:t>mRNAp+rib</a:t>
            </a:r>
            <a:r>
              <a:rPr lang="en-GB" sz="1000" dirty="0">
                <a:latin typeface="Helvetica" pitchFamily="2" charset="0"/>
              </a:rPr>
              <a:t>=</a:t>
            </a:r>
            <a:r>
              <a:rPr lang="en-GB" sz="1000" dirty="0" err="1">
                <a:latin typeface="Helvetica" pitchFamily="2" charset="0"/>
              </a:rPr>
              <a:t>ribp</a:t>
            </a:r>
            <a:r>
              <a:rPr lang="en-GB" sz="1000" dirty="0">
                <a:latin typeface="Helvetica" pitchFamily="2" charset="0"/>
              </a:rPr>
              <a:t>*</a:t>
            </a:r>
          </a:p>
          <a:p>
            <a:pPr marL="228600" indent="-228600">
              <a:buFont typeface="+mj-lt"/>
              <a:buAutoNum type="arabicPeriod"/>
            </a:pPr>
            <a:r>
              <a:rPr lang="en-GB" sz="1000" dirty="0" err="1">
                <a:latin typeface="Helvetica" pitchFamily="2" charset="0"/>
              </a:rPr>
              <a:t>ribp</a:t>
            </a:r>
            <a:r>
              <a:rPr lang="en-GB" sz="1000" dirty="0">
                <a:latin typeface="Helvetica" pitchFamily="2" charset="0"/>
              </a:rPr>
              <a:t>*+1207AAtRNA+2414GTP=1207tRNA+2414GDP+2414Pi+rib+mRNAP+RNAP</a:t>
            </a:r>
          </a:p>
          <a:p>
            <a:pPr marL="228600" indent="-228600">
              <a:buFont typeface="+mj-lt"/>
              <a:buAutoNum type="arabicPeriod"/>
            </a:pPr>
            <a:r>
              <a:rPr lang="en-GB" sz="1000" dirty="0" err="1">
                <a:latin typeface="Helvetica" pitchFamily="2" charset="0"/>
              </a:rPr>
              <a:t>GtRNAP</a:t>
            </a:r>
            <a:r>
              <a:rPr lang="en-GB" sz="1000" dirty="0">
                <a:latin typeface="Helvetica" pitchFamily="2" charset="0"/>
              </a:rPr>
              <a:t>=Gt*</a:t>
            </a:r>
          </a:p>
          <a:p>
            <a:pPr marL="228600" indent="-228600">
              <a:buFont typeface="+mj-lt"/>
              <a:buAutoNum type="arabicPeriod"/>
            </a:pPr>
            <a:r>
              <a:rPr lang="en-GB" sz="1000" dirty="0">
                <a:latin typeface="Helvetica" pitchFamily="2" charset="0"/>
              </a:rPr>
              <a:t>Gt*+12*ATP+9*UTP+12*GTP+6*CTP=tRNA+ Gt + RNAP +1986*</a:t>
            </a:r>
            <a:r>
              <a:rPr lang="en-GB" sz="1000" dirty="0" err="1">
                <a:latin typeface="Helvetica" pitchFamily="2" charset="0"/>
              </a:rPr>
              <a:t>PiPi</a:t>
            </a:r>
            <a:endParaRPr lang="en-GB" sz="1000" dirty="0">
              <a:latin typeface="Helvetica" pitchFamily="2" charset="0"/>
            </a:endParaRPr>
          </a:p>
          <a:p>
            <a:pPr marL="228600" indent="-228600">
              <a:buFont typeface="+mj-lt"/>
              <a:buAutoNum type="arabicPeriod"/>
            </a:pPr>
            <a:r>
              <a:rPr lang="en-GB" sz="1000" dirty="0">
                <a:latin typeface="Helvetica" pitchFamily="2" charset="0"/>
              </a:rPr>
              <a:t>Gr + RNAP =Gr*</a:t>
            </a:r>
          </a:p>
          <a:p>
            <a:pPr marL="228600" indent="-228600">
              <a:buFont typeface="+mj-lt"/>
              <a:buAutoNum type="arabicPeriod"/>
            </a:pPr>
            <a:r>
              <a:rPr lang="en-GB" sz="1000" dirty="0">
                <a:latin typeface="Helvetica" pitchFamily="2" charset="0"/>
              </a:rPr>
              <a:t>Gr*12*ATP+12*GTP+9*UTP+6*CTP=Gr+ rib + RNAP78*Pi</a:t>
            </a:r>
          </a:p>
        </p:txBody>
      </p:sp>
      <p:pic>
        <p:nvPicPr>
          <p:cNvPr id="5" name="Picture 4">
            <a:extLst>
              <a:ext uri="{FF2B5EF4-FFF2-40B4-BE49-F238E27FC236}">
                <a16:creationId xmlns:a16="http://schemas.microsoft.com/office/drawing/2014/main" id="{5AD340F6-B99A-B347-AF31-1BDD0D079642}"/>
              </a:ext>
            </a:extLst>
          </p:cNvPr>
          <p:cNvPicPr>
            <a:picLocks noChangeAspect="1"/>
          </p:cNvPicPr>
          <p:nvPr/>
        </p:nvPicPr>
        <p:blipFill rotWithShape="1">
          <a:blip r:embed="rId3">
            <a:extLst>
              <a:ext uri="{28A0092B-C50C-407E-A947-70E740481C1C}">
                <a14:useLocalDpi xmlns:a14="http://schemas.microsoft.com/office/drawing/2010/main" val="0"/>
              </a:ext>
            </a:extLst>
          </a:blip>
          <a:srcRect l="32407" t="39629" r="28704" b="27361"/>
          <a:stretch/>
        </p:blipFill>
        <p:spPr>
          <a:xfrm>
            <a:off x="64803" y="1390650"/>
            <a:ext cx="4452730" cy="2362200"/>
          </a:xfrm>
          <a:prstGeom prst="rect">
            <a:avLst/>
          </a:prstGeom>
        </p:spPr>
      </p:pic>
      <p:sp>
        <p:nvSpPr>
          <p:cNvPr id="6" name="Rectangle 5">
            <a:extLst>
              <a:ext uri="{FF2B5EF4-FFF2-40B4-BE49-F238E27FC236}">
                <a16:creationId xmlns:a16="http://schemas.microsoft.com/office/drawing/2014/main" id="{42F70683-51E8-014E-BE56-109CA46355CE}"/>
              </a:ext>
            </a:extLst>
          </p:cNvPr>
          <p:cNvSpPr/>
          <p:nvPr/>
        </p:nvSpPr>
        <p:spPr>
          <a:xfrm>
            <a:off x="73947" y="3867150"/>
            <a:ext cx="3668997" cy="461665"/>
          </a:xfrm>
          <a:prstGeom prst="rect">
            <a:avLst/>
          </a:prstGeom>
        </p:spPr>
        <p:txBody>
          <a:bodyPr wrap="square">
            <a:spAutoFit/>
          </a:bodyPr>
          <a:lstStyle/>
          <a:p>
            <a:r>
              <a:rPr lang="en-IN" sz="800" dirty="0">
                <a:latin typeface="Helvetica" pitchFamily="2" charset="0"/>
              </a:rPr>
              <a:t>Allen, T. E., and </a:t>
            </a:r>
            <a:r>
              <a:rPr lang="en-IN" sz="800" dirty="0" err="1">
                <a:latin typeface="Helvetica" pitchFamily="2" charset="0"/>
              </a:rPr>
              <a:t>Palsson</a:t>
            </a:r>
            <a:r>
              <a:rPr lang="en-IN" sz="800" dirty="0">
                <a:latin typeface="Helvetica" pitchFamily="2" charset="0"/>
              </a:rPr>
              <a:t>, B. </a:t>
            </a:r>
            <a:r>
              <a:rPr lang="en-IN" sz="800" dirty="0" err="1">
                <a:latin typeface="Helvetica" pitchFamily="2" charset="0"/>
              </a:rPr>
              <a:t>Ø</a:t>
            </a:r>
            <a:r>
              <a:rPr lang="en-IN" sz="800" dirty="0">
                <a:latin typeface="Helvetica" pitchFamily="2" charset="0"/>
              </a:rPr>
              <a:t>. (2003) Sequence-based analysis of metabolic demands for protein synthesis in prokaryotes. J. </a:t>
            </a:r>
            <a:r>
              <a:rPr lang="en-IN" sz="800" dirty="0" err="1">
                <a:latin typeface="Helvetica" pitchFamily="2" charset="0"/>
              </a:rPr>
              <a:t>Theor</a:t>
            </a:r>
            <a:r>
              <a:rPr lang="en-IN" sz="800" dirty="0">
                <a:latin typeface="Helvetica" pitchFamily="2" charset="0"/>
              </a:rPr>
              <a:t>. Biol. 220, 1−18 </a:t>
            </a:r>
          </a:p>
        </p:txBody>
      </p:sp>
    </p:spTree>
    <p:extLst>
      <p:ext uri="{BB962C8B-B14F-4D97-AF65-F5344CB8AC3E}">
        <p14:creationId xmlns:p14="http://schemas.microsoft.com/office/powerpoint/2010/main" val="23600866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27B6753-62C6-ED44-ACA0-483F3D5DF07D}"/>
              </a:ext>
            </a:extLst>
          </p:cNvPr>
          <p:cNvSpPr txBox="1">
            <a:spLocks/>
          </p:cNvSpPr>
          <p:nvPr/>
        </p:nvSpPr>
        <p:spPr>
          <a:xfrm>
            <a:off x="0" y="27995"/>
            <a:ext cx="9144000" cy="34713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000" b="1" dirty="0">
                <a:solidFill>
                  <a:schemeClr val="bg1"/>
                </a:solidFill>
                <a:latin typeface="Arial Narrow" panose="020B0604020202020204" pitchFamily="34" charset="0"/>
                <a:cs typeface="Arial Narrow" panose="020B0604020202020204" pitchFamily="34" charset="0"/>
              </a:rPr>
              <a:t>Model Equations: Transcription and Translation Constraints</a:t>
            </a:r>
          </a:p>
        </p:txBody>
      </p:sp>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9CE51708-A4BE-6045-AA80-E25BC9C27509}"/>
                  </a:ext>
                </a:extLst>
              </p:cNvPr>
              <p:cNvSpPr/>
              <p:nvPr/>
            </p:nvSpPr>
            <p:spPr>
              <a:xfrm>
                <a:off x="304800" y="590550"/>
                <a:ext cx="8534400" cy="4343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r>
                  <a:rPr lang="en-GB" sz="1400" b="1" dirty="0">
                    <a:solidFill>
                      <a:schemeClr val="tx1"/>
                    </a:solidFill>
                    <a:latin typeface="Helvetica" pitchFamily="2" charset="0"/>
                  </a:rPr>
                  <a:t>Transcription rate bounds:</a:t>
                </a:r>
              </a:p>
              <a:p>
                <a:pPr algn="just"/>
                <a:endParaRPr lang="en-GB" sz="1400" dirty="0">
                  <a:solidFill>
                    <a:schemeClr val="tx1"/>
                  </a:solidFill>
                  <a:latin typeface="Helvetica" pitchFamily="2" charset="0"/>
                </a:endParaRPr>
              </a:p>
              <a:p>
                <a:pPr marL="285750" indent="-285750" algn="just">
                  <a:buFont typeface="Wingdings" pitchFamily="2" charset="2"/>
                  <a:buChar char="Ø"/>
                </a:pPr>
                <a:r>
                  <a:rPr lang="en-GB" sz="1400" dirty="0">
                    <a:solidFill>
                      <a:schemeClr val="tx1"/>
                    </a:solidFill>
                    <a:latin typeface="Helvetica" pitchFamily="2" charset="0"/>
                  </a:rPr>
                  <a:t>Subject to constraint: </a:t>
                </a:r>
                <a14:m>
                  <m:oMath xmlns:m="http://schemas.openxmlformats.org/officeDocument/2006/math">
                    <m:sSub>
                      <m:sSubPr>
                        <m:ctrlPr>
                          <a:rPr lang="en-GB" sz="1400" i="1" smtClean="0">
                            <a:solidFill>
                              <a:schemeClr val="tx1"/>
                            </a:solidFill>
                            <a:latin typeface="Cambria Math" panose="02040503050406030204" pitchFamily="18" charset="0"/>
                          </a:rPr>
                        </m:ctrlPr>
                      </m:sSubPr>
                      <m:e>
                        <m:r>
                          <a:rPr lang="en-US" sz="1400" b="0" i="1" smtClean="0">
                            <a:solidFill>
                              <a:schemeClr val="tx1"/>
                            </a:solidFill>
                            <a:latin typeface="Cambria Math" panose="02040503050406030204" pitchFamily="18" charset="0"/>
                          </a:rPr>
                          <m:t>𝐿</m:t>
                        </m:r>
                      </m:e>
                      <m:sub>
                        <m:r>
                          <a:rPr lang="en-US" sz="1400" b="0" i="1" smtClean="0">
                            <a:solidFill>
                              <a:schemeClr val="tx1"/>
                            </a:solidFill>
                            <a:latin typeface="Cambria Math" panose="02040503050406030204" pitchFamily="18" charset="0"/>
                          </a:rPr>
                          <m:t>𝑇</m:t>
                        </m:r>
                      </m:sub>
                    </m:sSub>
                    <m:r>
                      <a:rPr lang="en-US" sz="1400" b="0" i="1" smtClean="0">
                        <a:solidFill>
                          <a:schemeClr val="tx1"/>
                        </a:solidFill>
                        <a:latin typeface="Cambria Math" panose="02040503050406030204" pitchFamily="18" charset="0"/>
                      </a:rPr>
                      <m:t>=</m:t>
                    </m:r>
                    <m:sSub>
                      <m:sSubPr>
                        <m:ctrlPr>
                          <a:rPr lang="en-US" sz="1400" b="0" i="1" smtClean="0">
                            <a:solidFill>
                              <a:schemeClr val="tx1"/>
                            </a:solidFill>
                            <a:latin typeface="Cambria Math" panose="02040503050406030204" pitchFamily="18" charset="0"/>
                          </a:rPr>
                        </m:ctrlPr>
                      </m:sSubPr>
                      <m:e>
                        <m:r>
                          <a:rPr lang="en-US" sz="1400" b="0" i="1" smtClean="0">
                            <a:solidFill>
                              <a:schemeClr val="tx1"/>
                            </a:solidFill>
                            <a:latin typeface="Cambria Math" panose="02040503050406030204" pitchFamily="18" charset="0"/>
                          </a:rPr>
                          <m:t>𝑤</m:t>
                        </m:r>
                      </m:e>
                      <m:sub>
                        <m:r>
                          <a:rPr lang="en-US" sz="1400" b="0" i="1" smtClean="0">
                            <a:solidFill>
                              <a:schemeClr val="tx1"/>
                            </a:solidFill>
                            <a:latin typeface="Cambria Math" panose="02040503050406030204" pitchFamily="18" charset="0"/>
                          </a:rPr>
                          <m:t>𝑇</m:t>
                        </m:r>
                      </m:sub>
                    </m:sSub>
                    <m:r>
                      <a:rPr lang="en-US" sz="1400" b="0" i="1" smtClean="0">
                        <a:solidFill>
                          <a:schemeClr val="tx1"/>
                        </a:solidFill>
                        <a:latin typeface="Cambria Math" panose="02040503050406030204" pitchFamily="18" charset="0"/>
                      </a:rPr>
                      <m:t>=</m:t>
                    </m:r>
                    <m:sSub>
                      <m:sSubPr>
                        <m:ctrlPr>
                          <a:rPr lang="en-US" sz="1400" b="0" i="1" smtClean="0">
                            <a:solidFill>
                              <a:schemeClr val="tx1"/>
                            </a:solidFill>
                            <a:latin typeface="Cambria Math" panose="02040503050406030204" pitchFamily="18" charset="0"/>
                          </a:rPr>
                        </m:ctrlPr>
                      </m:sSubPr>
                      <m:e>
                        <m:r>
                          <a:rPr lang="en-US" sz="1400" b="0" i="1" smtClean="0">
                            <a:solidFill>
                              <a:schemeClr val="tx1"/>
                            </a:solidFill>
                            <a:latin typeface="Cambria Math" panose="02040503050406030204" pitchFamily="18" charset="0"/>
                          </a:rPr>
                          <m:t>𝑈</m:t>
                        </m:r>
                      </m:e>
                      <m:sub>
                        <m:r>
                          <a:rPr lang="en-US" sz="1400" b="0" i="1" smtClean="0">
                            <a:solidFill>
                              <a:schemeClr val="tx1"/>
                            </a:solidFill>
                            <a:latin typeface="Cambria Math" panose="02040503050406030204" pitchFamily="18" charset="0"/>
                          </a:rPr>
                          <m:t>𝑇</m:t>
                        </m:r>
                      </m:sub>
                    </m:sSub>
                  </m:oMath>
                </a14:m>
                <a:r>
                  <a:rPr lang="en-GB" sz="1400" dirty="0">
                    <a:solidFill>
                      <a:schemeClr val="tx1"/>
                    </a:solidFill>
                    <a:latin typeface="Helvetica" pitchFamily="2" charset="0"/>
                  </a:rPr>
                  <a:t>, where: </a:t>
                </a:r>
                <a14:m>
                  <m:oMath xmlns:m="http://schemas.openxmlformats.org/officeDocument/2006/math">
                    <m:sSub>
                      <m:sSubPr>
                        <m:ctrlPr>
                          <a:rPr lang="en-GB"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𝑤</m:t>
                        </m:r>
                      </m:e>
                      <m:sub>
                        <m:r>
                          <a:rPr lang="en-US" sz="1400" i="1">
                            <a:solidFill>
                              <a:schemeClr val="tx1"/>
                            </a:solidFill>
                            <a:latin typeface="Cambria Math" panose="02040503050406030204" pitchFamily="18" charset="0"/>
                          </a:rPr>
                          <m:t>𝑇</m:t>
                        </m:r>
                      </m:sub>
                    </m:sSub>
                    <m:r>
                      <a:rPr lang="en-US" sz="1400" i="1">
                        <a:solidFill>
                          <a:schemeClr val="tx1"/>
                        </a:solidFill>
                        <a:latin typeface="Cambria Math" panose="02040503050406030204" pitchFamily="18" charset="0"/>
                      </a:rPr>
                      <m:t>=</m:t>
                    </m:r>
                    <m:sSubSup>
                      <m:sSubSupPr>
                        <m:ctrlPr>
                          <a:rPr lang="en-US" sz="1400" i="1">
                            <a:solidFill>
                              <a:schemeClr val="tx1"/>
                            </a:solidFill>
                            <a:latin typeface="Cambria Math" panose="02040503050406030204" pitchFamily="18" charset="0"/>
                          </a:rPr>
                        </m:ctrlPr>
                      </m:sSubSupPr>
                      <m:e>
                        <m:r>
                          <a:rPr lang="en-US" sz="1400" i="1">
                            <a:solidFill>
                              <a:schemeClr val="tx1"/>
                            </a:solidFill>
                            <a:latin typeface="Cambria Math" panose="02040503050406030204" pitchFamily="18" charset="0"/>
                          </a:rPr>
                          <m:t>𝑉</m:t>
                        </m:r>
                      </m:e>
                      <m:sub>
                        <m:r>
                          <a:rPr lang="en-US" sz="1400" i="1">
                            <a:solidFill>
                              <a:schemeClr val="tx1"/>
                            </a:solidFill>
                            <a:latin typeface="Cambria Math" panose="02040503050406030204" pitchFamily="18" charset="0"/>
                          </a:rPr>
                          <m:t>𝑇</m:t>
                        </m:r>
                      </m:sub>
                      <m:sup>
                        <m:r>
                          <a:rPr lang="en-US" sz="1400" i="1">
                            <a:solidFill>
                              <a:schemeClr val="tx1"/>
                            </a:solidFill>
                            <a:latin typeface="Cambria Math" panose="02040503050406030204" pitchFamily="18" charset="0"/>
                          </a:rPr>
                          <m:t>𝑚𝑎𝑥</m:t>
                        </m:r>
                      </m:sup>
                    </m:sSubSup>
                    <m:r>
                      <a:rPr lang="en-US" sz="1400" i="1">
                        <a:solidFill>
                          <a:schemeClr val="tx1"/>
                        </a:solidFill>
                        <a:latin typeface="Cambria Math" panose="02040503050406030204" pitchFamily="18" charset="0"/>
                      </a:rPr>
                      <m:t>∗(</m:t>
                    </m:r>
                    <m:f>
                      <m:fPr>
                        <m:ctrlPr>
                          <a:rPr lang="en-US" sz="1400" i="1">
                            <a:solidFill>
                              <a:schemeClr val="tx1"/>
                            </a:solidFill>
                            <a:latin typeface="Cambria Math" panose="02040503050406030204" pitchFamily="18" charset="0"/>
                          </a:rPr>
                        </m:ctrlPr>
                      </m:fPr>
                      <m:num>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𝐺</m:t>
                            </m:r>
                          </m:e>
                          <m:sub>
                            <m:r>
                              <a:rPr lang="en-US" sz="1400" i="1">
                                <a:solidFill>
                                  <a:schemeClr val="tx1"/>
                                </a:solidFill>
                                <a:latin typeface="Cambria Math" panose="02040503050406030204" pitchFamily="18" charset="0"/>
                              </a:rPr>
                              <m:t>𝑝</m:t>
                            </m:r>
                          </m:sub>
                        </m:sSub>
                      </m:num>
                      <m:den>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𝐾</m:t>
                            </m:r>
                          </m:e>
                          <m:sub>
                            <m:r>
                              <a:rPr lang="en-US" sz="1400" i="1">
                                <a:solidFill>
                                  <a:schemeClr val="tx1"/>
                                </a:solidFill>
                                <a:latin typeface="Cambria Math" panose="02040503050406030204" pitchFamily="18" charset="0"/>
                              </a:rPr>
                              <m:t>𝑇</m:t>
                            </m:r>
                          </m:sub>
                        </m:sSub>
                        <m:r>
                          <a:rPr lang="en-US" sz="1400" i="1">
                            <a:solidFill>
                              <a:schemeClr val="tx1"/>
                            </a:solidFill>
                            <a:latin typeface="Cambria Math" panose="02040503050406030204" pitchFamily="18" charset="0"/>
                          </a:rPr>
                          <m:t>+</m:t>
                        </m:r>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𝐺</m:t>
                            </m:r>
                          </m:e>
                          <m:sub>
                            <m:r>
                              <a:rPr lang="en-US" sz="1400" i="1">
                                <a:solidFill>
                                  <a:schemeClr val="tx1"/>
                                </a:solidFill>
                                <a:latin typeface="Cambria Math" panose="02040503050406030204" pitchFamily="18" charset="0"/>
                              </a:rPr>
                              <m:t>𝑝</m:t>
                            </m:r>
                          </m:sub>
                        </m:sSub>
                      </m:den>
                    </m:f>
                    <m:r>
                      <a:rPr lang="en-US" sz="1400" i="1">
                        <a:solidFill>
                          <a:schemeClr val="tx1"/>
                        </a:solidFill>
                        <a:latin typeface="Cambria Math" panose="02040503050406030204" pitchFamily="18" charset="0"/>
                      </a:rPr>
                      <m:t>)</m:t>
                    </m:r>
                  </m:oMath>
                </a14:m>
                <a:r>
                  <a:rPr lang="en-GB" sz="1400" dirty="0">
                    <a:solidFill>
                      <a:schemeClr val="tx1"/>
                    </a:solidFill>
                    <a:latin typeface="Helvetica" pitchFamily="2" charset="0"/>
                  </a:rPr>
                  <a:t>.</a:t>
                </a:r>
              </a:p>
              <a:p>
                <a:pPr marL="285750" indent="-285750" algn="just">
                  <a:buFont typeface="Wingdings" pitchFamily="2" charset="2"/>
                  <a:buChar char="Ø"/>
                </a:pPr>
                <a14:m>
                  <m:oMath xmlns:m="http://schemas.openxmlformats.org/officeDocument/2006/math">
                    <m:sSubSup>
                      <m:sSubSupPr>
                        <m:ctrlPr>
                          <a:rPr lang="en-US" sz="1400" i="1">
                            <a:solidFill>
                              <a:schemeClr val="tx1"/>
                            </a:solidFill>
                            <a:latin typeface="Cambria Math" panose="02040503050406030204" pitchFamily="18" charset="0"/>
                          </a:rPr>
                        </m:ctrlPr>
                      </m:sSubSupPr>
                      <m:e>
                        <m:r>
                          <a:rPr lang="en-US" sz="1400" i="1">
                            <a:solidFill>
                              <a:schemeClr val="tx1"/>
                            </a:solidFill>
                            <a:latin typeface="Cambria Math" panose="02040503050406030204" pitchFamily="18" charset="0"/>
                          </a:rPr>
                          <m:t>𝑉</m:t>
                        </m:r>
                      </m:e>
                      <m:sub>
                        <m:r>
                          <a:rPr lang="en-US" sz="1400" i="1">
                            <a:solidFill>
                              <a:schemeClr val="tx1"/>
                            </a:solidFill>
                            <a:latin typeface="Cambria Math" panose="02040503050406030204" pitchFamily="18" charset="0"/>
                          </a:rPr>
                          <m:t>𝑇</m:t>
                        </m:r>
                      </m:sub>
                      <m:sup>
                        <m:r>
                          <a:rPr lang="en-US" sz="1400" i="1">
                            <a:solidFill>
                              <a:schemeClr val="tx1"/>
                            </a:solidFill>
                            <a:latin typeface="Cambria Math" panose="02040503050406030204" pitchFamily="18" charset="0"/>
                          </a:rPr>
                          <m:t>𝑚𝑎𝑥</m:t>
                        </m:r>
                      </m:sup>
                    </m:sSubSup>
                    <m:r>
                      <a:rPr lang="en-US" sz="1400" b="0" i="1" smtClean="0">
                        <a:solidFill>
                          <a:schemeClr val="tx1"/>
                        </a:solidFill>
                        <a:latin typeface="Cambria Math" panose="02040503050406030204" pitchFamily="18" charset="0"/>
                      </a:rPr>
                      <m:t>=[</m:t>
                    </m:r>
                    <m:sSub>
                      <m:sSubPr>
                        <m:ctrlPr>
                          <a:rPr lang="en-US" sz="1400" b="0" i="1" smtClean="0">
                            <a:solidFill>
                              <a:schemeClr val="tx1"/>
                            </a:solidFill>
                            <a:latin typeface="Cambria Math" panose="02040503050406030204" pitchFamily="18" charset="0"/>
                          </a:rPr>
                        </m:ctrlPr>
                      </m:sSubPr>
                      <m:e>
                        <m:r>
                          <a:rPr lang="en-US" sz="1400" b="0" i="1" smtClean="0">
                            <a:solidFill>
                              <a:schemeClr val="tx1"/>
                            </a:solidFill>
                            <a:latin typeface="Cambria Math" panose="02040503050406030204" pitchFamily="18" charset="0"/>
                          </a:rPr>
                          <m:t>𝑅</m:t>
                        </m:r>
                      </m:e>
                      <m:sub>
                        <m:r>
                          <a:rPr lang="en-US" sz="1400" b="0" i="1" smtClean="0">
                            <a:solidFill>
                              <a:schemeClr val="tx1"/>
                            </a:solidFill>
                            <a:latin typeface="Cambria Math" panose="02040503050406030204" pitchFamily="18" charset="0"/>
                          </a:rPr>
                          <m:t>𝑇</m:t>
                        </m:r>
                      </m:sub>
                    </m:sSub>
                    <m:d>
                      <m:dPr>
                        <m:ctrlPr>
                          <a:rPr lang="en-US" sz="1400" b="0" i="1" smtClean="0">
                            <a:solidFill>
                              <a:schemeClr val="tx1"/>
                            </a:solidFill>
                            <a:latin typeface="Cambria Math" panose="02040503050406030204" pitchFamily="18" charset="0"/>
                          </a:rPr>
                        </m:ctrlPr>
                      </m:dPr>
                      <m:e>
                        <m:f>
                          <m:fPr>
                            <m:ctrlPr>
                              <a:rPr lang="en-US" sz="1400" b="0" i="1" smtClean="0">
                                <a:solidFill>
                                  <a:schemeClr val="tx1"/>
                                </a:solidFill>
                                <a:latin typeface="Cambria Math" panose="02040503050406030204" pitchFamily="18" charset="0"/>
                              </a:rPr>
                            </m:ctrlPr>
                          </m:fPr>
                          <m:num>
                            <m:sSub>
                              <m:sSubPr>
                                <m:ctrlPr>
                                  <a:rPr lang="en-US" sz="1400" b="0" i="1" smtClean="0">
                                    <a:solidFill>
                                      <a:schemeClr val="tx1"/>
                                    </a:solidFill>
                                    <a:latin typeface="Cambria Math" panose="02040503050406030204" pitchFamily="18" charset="0"/>
                                  </a:rPr>
                                </m:ctrlPr>
                              </m:sSubPr>
                              <m:e>
                                <m:r>
                                  <a:rPr lang="en-US" sz="1400" b="0" i="1" smtClean="0">
                                    <a:solidFill>
                                      <a:schemeClr val="tx1"/>
                                    </a:solidFill>
                                    <a:latin typeface="Cambria Math" panose="02040503050406030204" pitchFamily="18" charset="0"/>
                                    <a:ea typeface="Cambria Math" panose="02040503050406030204" pitchFamily="18" charset="0"/>
                                  </a:rPr>
                                  <m:t>𝜈</m:t>
                                </m:r>
                              </m:e>
                              <m:sub>
                                <m:r>
                                  <a:rPr lang="en-US" sz="1400" b="0" i="1" smtClean="0">
                                    <a:solidFill>
                                      <a:schemeClr val="tx1"/>
                                    </a:solidFill>
                                    <a:latin typeface="Cambria Math" panose="02040503050406030204" pitchFamily="18" charset="0"/>
                                  </a:rPr>
                                  <m:t>𝑇</m:t>
                                </m:r>
                              </m:sub>
                            </m:sSub>
                          </m:num>
                          <m:den>
                            <m:sSub>
                              <m:sSubPr>
                                <m:ctrlPr>
                                  <a:rPr lang="en-US" sz="1400" b="0" i="1" smtClean="0">
                                    <a:solidFill>
                                      <a:schemeClr val="tx1"/>
                                    </a:solidFill>
                                    <a:latin typeface="Cambria Math" panose="02040503050406030204" pitchFamily="18" charset="0"/>
                                  </a:rPr>
                                </m:ctrlPr>
                              </m:sSubPr>
                              <m:e>
                                <m:r>
                                  <a:rPr lang="en-US" sz="1400" b="0" i="1" smtClean="0">
                                    <a:solidFill>
                                      <a:schemeClr val="tx1"/>
                                    </a:solidFill>
                                    <a:latin typeface="Cambria Math" panose="02040503050406030204" pitchFamily="18" charset="0"/>
                                  </a:rPr>
                                  <m:t>𝑙</m:t>
                                </m:r>
                              </m:e>
                              <m:sub>
                                <m:r>
                                  <a:rPr lang="en-US" sz="1400" b="0" i="1" smtClean="0">
                                    <a:solidFill>
                                      <a:schemeClr val="tx1"/>
                                    </a:solidFill>
                                    <a:latin typeface="Cambria Math" panose="02040503050406030204" pitchFamily="18" charset="0"/>
                                  </a:rPr>
                                  <m:t>𝐺</m:t>
                                </m:r>
                              </m:sub>
                            </m:sSub>
                          </m:den>
                        </m:f>
                      </m:e>
                    </m:d>
                    <m:r>
                      <a:rPr lang="en-US" sz="1400" b="0" i="1" smtClean="0">
                        <a:solidFill>
                          <a:schemeClr val="tx1"/>
                        </a:solidFill>
                        <a:latin typeface="Cambria Math" panose="02040503050406030204" pitchFamily="18" charset="0"/>
                      </a:rPr>
                      <m:t>𝑢</m:t>
                    </m:r>
                    <m:d>
                      <m:dPr>
                        <m:ctrlPr>
                          <a:rPr lang="en-US" sz="1400" b="0" i="1" smtClean="0">
                            <a:solidFill>
                              <a:schemeClr val="tx1"/>
                            </a:solidFill>
                            <a:latin typeface="Cambria Math" panose="02040503050406030204" pitchFamily="18" charset="0"/>
                          </a:rPr>
                        </m:ctrlPr>
                      </m:dPr>
                      <m:e>
                        <m:r>
                          <a:rPr lang="en-US" sz="1400" b="0" i="1" smtClean="0">
                            <a:solidFill>
                              <a:schemeClr val="tx1"/>
                            </a:solidFill>
                            <a:latin typeface="Cambria Math" panose="02040503050406030204" pitchFamily="18" charset="0"/>
                            <a:ea typeface="Cambria Math" panose="02040503050406030204" pitchFamily="18" charset="0"/>
                          </a:rPr>
                          <m:t>𝜅</m:t>
                        </m:r>
                      </m:e>
                    </m:d>
                    <m:r>
                      <a:rPr lang="en-US" sz="1400" b="0" i="1" smtClean="0">
                        <a:solidFill>
                          <a:schemeClr val="tx1"/>
                        </a:solidFill>
                        <a:latin typeface="Cambria Math" panose="02040503050406030204" pitchFamily="18" charset="0"/>
                        <a:ea typeface="Cambria Math" panose="02040503050406030204" pitchFamily="18" charset="0"/>
                      </a:rPr>
                      <m:t>]</m:t>
                    </m:r>
                  </m:oMath>
                </a14:m>
                <a:endParaRPr lang="en-GB" sz="1600" dirty="0">
                  <a:solidFill>
                    <a:schemeClr val="tx1"/>
                  </a:solidFill>
                  <a:latin typeface="Helvetica" pitchFamily="2" charset="0"/>
                </a:endParaRPr>
              </a:p>
              <a:p>
                <a:pPr algn="just"/>
                <a:endParaRPr lang="en-GB" sz="1600" dirty="0">
                  <a:solidFill>
                    <a:schemeClr val="tx1"/>
                  </a:solidFill>
                  <a:latin typeface="Helvetica" pitchFamily="2" charset="0"/>
                </a:endParaRPr>
              </a:p>
              <a:p>
                <a:pPr algn="just"/>
                <a:r>
                  <a:rPr lang="en-GB" sz="1400" b="1" dirty="0">
                    <a:solidFill>
                      <a:schemeClr val="tx1"/>
                    </a:solidFill>
                    <a:latin typeface="Helvetica" pitchFamily="2" charset="0"/>
                  </a:rPr>
                  <a:t>Translation rate bounds:</a:t>
                </a:r>
              </a:p>
              <a:p>
                <a:pPr algn="just"/>
                <a:endParaRPr lang="en-GB" sz="1400" dirty="0">
                  <a:solidFill>
                    <a:schemeClr val="tx1"/>
                  </a:solidFill>
                  <a:latin typeface="Helvetica" pitchFamily="2" charset="0"/>
                </a:endParaRPr>
              </a:p>
              <a:p>
                <a:pPr marL="285750" indent="-285750" algn="just">
                  <a:buFont typeface="Wingdings" pitchFamily="2" charset="2"/>
                  <a:buChar char="Ø"/>
                </a:pPr>
                <a:r>
                  <a:rPr lang="en-GB" sz="1400" dirty="0">
                    <a:solidFill>
                      <a:schemeClr val="tx1"/>
                    </a:solidFill>
                    <a:latin typeface="Helvetica" pitchFamily="2" charset="0"/>
                  </a:rPr>
                  <a:t>Subject to constraint: </a:t>
                </a:r>
                <a14:m>
                  <m:oMath xmlns:m="http://schemas.openxmlformats.org/officeDocument/2006/math">
                    <m:r>
                      <a:rPr lang="en-US" sz="1400" i="1">
                        <a:solidFill>
                          <a:schemeClr val="tx1"/>
                        </a:solidFill>
                        <a:latin typeface="Cambria Math" panose="02040503050406030204" pitchFamily="18" charset="0"/>
                      </a:rPr>
                      <m:t>0=</m:t>
                    </m:r>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𝑤</m:t>
                        </m:r>
                      </m:e>
                      <m:sub>
                        <m:r>
                          <a:rPr lang="en-US" sz="1400" i="1">
                            <a:solidFill>
                              <a:schemeClr val="tx1"/>
                            </a:solidFill>
                            <a:latin typeface="Cambria Math" panose="02040503050406030204" pitchFamily="18" charset="0"/>
                          </a:rPr>
                          <m:t>𝑥</m:t>
                        </m:r>
                      </m:sub>
                    </m:sSub>
                    <m:r>
                      <a:rPr lang="en-US" sz="1400" i="1">
                        <a:solidFill>
                          <a:schemeClr val="tx1"/>
                        </a:solidFill>
                        <a:latin typeface="Cambria Math" panose="02040503050406030204" pitchFamily="18" charset="0"/>
                      </a:rPr>
                      <m:t>=</m:t>
                    </m:r>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𝑉</m:t>
                        </m:r>
                      </m:e>
                      <m:sub>
                        <m:r>
                          <a:rPr lang="en-US" sz="1400" i="1">
                            <a:solidFill>
                              <a:schemeClr val="tx1"/>
                            </a:solidFill>
                            <a:latin typeface="Cambria Math" panose="02040503050406030204" pitchFamily="18" charset="0"/>
                          </a:rPr>
                          <m:t>𝑚𝑎𝑥</m:t>
                        </m:r>
                      </m:sub>
                    </m:sSub>
                    <m:r>
                      <a:rPr lang="en-US" sz="1400" i="1">
                        <a:solidFill>
                          <a:schemeClr val="tx1"/>
                        </a:solidFill>
                        <a:latin typeface="Cambria Math" panose="02040503050406030204" pitchFamily="18" charset="0"/>
                      </a:rPr>
                      <m:t>(</m:t>
                    </m:r>
                    <m:f>
                      <m:fPr>
                        <m:ctrlPr>
                          <a:rPr lang="en-US" sz="1400" i="1">
                            <a:solidFill>
                              <a:schemeClr val="tx1"/>
                            </a:solidFill>
                            <a:latin typeface="Cambria Math" panose="02040503050406030204" pitchFamily="18" charset="0"/>
                          </a:rPr>
                        </m:ctrlPr>
                      </m:fPr>
                      <m:num>
                        <m:r>
                          <a:rPr lang="en-US" sz="1400" i="1">
                            <a:solidFill>
                              <a:schemeClr val="tx1"/>
                            </a:solidFill>
                            <a:latin typeface="Cambria Math" panose="02040503050406030204" pitchFamily="18" charset="0"/>
                          </a:rPr>
                          <m:t>𝑚𝑅𝑁𝐴</m:t>
                        </m:r>
                      </m:num>
                      <m:den>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𝐾</m:t>
                            </m:r>
                          </m:e>
                          <m:sub>
                            <m:r>
                              <a:rPr lang="en-US" sz="1400" i="1">
                                <a:solidFill>
                                  <a:schemeClr val="tx1"/>
                                </a:solidFill>
                                <a:latin typeface="Cambria Math" panose="02040503050406030204" pitchFamily="18" charset="0"/>
                              </a:rPr>
                              <m:t>𝑥</m:t>
                            </m:r>
                          </m:sub>
                        </m:sSub>
                        <m:r>
                          <a:rPr lang="en-US" sz="1400" i="1">
                            <a:solidFill>
                              <a:schemeClr val="tx1"/>
                            </a:solidFill>
                            <a:latin typeface="Cambria Math" panose="02040503050406030204" pitchFamily="18" charset="0"/>
                          </a:rPr>
                          <m:t>+</m:t>
                        </m:r>
                        <m:r>
                          <a:rPr lang="en-US" sz="1400" i="1">
                            <a:solidFill>
                              <a:schemeClr val="tx1"/>
                            </a:solidFill>
                            <a:latin typeface="Cambria Math" panose="02040503050406030204" pitchFamily="18" charset="0"/>
                          </a:rPr>
                          <m:t>𝑚𝑅𝑁𝐴</m:t>
                        </m:r>
                      </m:den>
                    </m:f>
                    <m:r>
                      <a:rPr lang="en-US" sz="1400" i="1">
                        <a:solidFill>
                          <a:schemeClr val="tx1"/>
                        </a:solidFill>
                        <a:latin typeface="Cambria Math" panose="02040503050406030204" pitchFamily="18" charset="0"/>
                      </a:rPr>
                      <m:t>)</m:t>
                    </m:r>
                  </m:oMath>
                </a14:m>
                <a:r>
                  <a:rPr lang="en-GB" sz="1400" dirty="0">
                    <a:solidFill>
                      <a:schemeClr val="tx1"/>
                    </a:solidFill>
                    <a:latin typeface="Helvetica" pitchFamily="2" charset="0"/>
                  </a:rPr>
                  <a:t>, where: </a:t>
                </a:r>
                <a14:m>
                  <m:oMath xmlns:m="http://schemas.openxmlformats.org/officeDocument/2006/math">
                    <m:sSubSup>
                      <m:sSubSupPr>
                        <m:ctrlPr>
                          <a:rPr lang="en-US" sz="1400" i="1">
                            <a:solidFill>
                              <a:schemeClr val="tx1"/>
                            </a:solidFill>
                            <a:latin typeface="Cambria Math" panose="02040503050406030204" pitchFamily="18" charset="0"/>
                          </a:rPr>
                        </m:ctrlPr>
                      </m:sSubSupPr>
                      <m:e>
                        <m:r>
                          <a:rPr lang="en-US" sz="1400" i="1">
                            <a:solidFill>
                              <a:schemeClr val="tx1"/>
                            </a:solidFill>
                            <a:latin typeface="Cambria Math" panose="02040503050406030204" pitchFamily="18" charset="0"/>
                          </a:rPr>
                          <m:t>𝑉</m:t>
                        </m:r>
                      </m:e>
                      <m:sub>
                        <m:r>
                          <a:rPr lang="en-US" sz="1400" i="1">
                            <a:solidFill>
                              <a:schemeClr val="tx1"/>
                            </a:solidFill>
                            <a:latin typeface="Cambria Math" panose="02040503050406030204" pitchFamily="18" charset="0"/>
                          </a:rPr>
                          <m:t>𝑇</m:t>
                        </m:r>
                      </m:sub>
                      <m:sup>
                        <m:r>
                          <a:rPr lang="en-US" sz="1400" i="1">
                            <a:solidFill>
                              <a:schemeClr val="tx1"/>
                            </a:solidFill>
                            <a:latin typeface="Cambria Math" panose="02040503050406030204" pitchFamily="18" charset="0"/>
                          </a:rPr>
                          <m:t>𝑚𝑎𝑥</m:t>
                        </m:r>
                      </m:sup>
                    </m:sSubSup>
                    <m:r>
                      <a:rPr lang="en-US" sz="1400" i="1">
                        <a:solidFill>
                          <a:schemeClr val="tx1"/>
                        </a:solidFill>
                        <a:latin typeface="Cambria Math" panose="02040503050406030204" pitchFamily="18" charset="0"/>
                      </a:rPr>
                      <m:t>=[</m:t>
                    </m:r>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𝐾</m:t>
                        </m:r>
                      </m:e>
                      <m:sub>
                        <m:r>
                          <a:rPr lang="en-US" sz="1400" i="1">
                            <a:solidFill>
                              <a:schemeClr val="tx1"/>
                            </a:solidFill>
                            <a:latin typeface="Cambria Math" panose="02040503050406030204" pitchFamily="18" charset="0"/>
                          </a:rPr>
                          <m:t>𝑃</m:t>
                        </m:r>
                      </m:sub>
                    </m:sSub>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𝑅</m:t>
                        </m:r>
                      </m:e>
                      <m:sub>
                        <m:r>
                          <a:rPr lang="en-US" sz="1400" i="1">
                            <a:solidFill>
                              <a:schemeClr val="tx1"/>
                            </a:solidFill>
                            <a:latin typeface="Cambria Math" panose="02040503050406030204" pitchFamily="18" charset="0"/>
                          </a:rPr>
                          <m:t>𝑋</m:t>
                        </m:r>
                      </m:sub>
                    </m:sSub>
                    <m:d>
                      <m:dPr>
                        <m:ctrlPr>
                          <a:rPr lang="en-US" sz="1400" i="1">
                            <a:solidFill>
                              <a:schemeClr val="tx1"/>
                            </a:solidFill>
                            <a:latin typeface="Cambria Math" panose="02040503050406030204" pitchFamily="18" charset="0"/>
                          </a:rPr>
                        </m:ctrlPr>
                      </m:dPr>
                      <m:e>
                        <m:f>
                          <m:fPr>
                            <m:ctrlPr>
                              <a:rPr lang="en-US" sz="1400" i="1">
                                <a:solidFill>
                                  <a:schemeClr val="tx1"/>
                                </a:solidFill>
                                <a:latin typeface="Cambria Math" panose="02040503050406030204" pitchFamily="18" charset="0"/>
                              </a:rPr>
                            </m:ctrlPr>
                          </m:fPr>
                          <m:num>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ea typeface="Cambria Math" panose="02040503050406030204" pitchFamily="18" charset="0"/>
                                  </a:rPr>
                                  <m:t>𝜈</m:t>
                                </m:r>
                              </m:e>
                              <m:sub>
                                <m:r>
                                  <a:rPr lang="en-US" sz="1400" i="1">
                                    <a:solidFill>
                                      <a:schemeClr val="tx1"/>
                                    </a:solidFill>
                                    <a:latin typeface="Cambria Math" panose="02040503050406030204" pitchFamily="18" charset="0"/>
                                  </a:rPr>
                                  <m:t>𝑥</m:t>
                                </m:r>
                              </m:sub>
                            </m:sSub>
                          </m:num>
                          <m:den>
                            <m:sSub>
                              <m:sSubPr>
                                <m:ctrlPr>
                                  <a:rPr lang="en-US" sz="1400" i="1">
                                    <a:solidFill>
                                      <a:schemeClr val="tx1"/>
                                    </a:solidFill>
                                    <a:latin typeface="Cambria Math" panose="02040503050406030204" pitchFamily="18" charset="0"/>
                                  </a:rPr>
                                </m:ctrlPr>
                              </m:sSubPr>
                              <m:e>
                                <m:r>
                                  <a:rPr lang="en-US" sz="1400" i="1">
                                    <a:solidFill>
                                      <a:schemeClr val="tx1"/>
                                    </a:solidFill>
                                    <a:latin typeface="Cambria Math" panose="02040503050406030204" pitchFamily="18" charset="0"/>
                                  </a:rPr>
                                  <m:t>𝑙</m:t>
                                </m:r>
                              </m:e>
                              <m:sub>
                                <m:r>
                                  <a:rPr lang="en-US" sz="1400" i="1">
                                    <a:solidFill>
                                      <a:schemeClr val="tx1"/>
                                    </a:solidFill>
                                    <a:latin typeface="Cambria Math" panose="02040503050406030204" pitchFamily="18" charset="0"/>
                                  </a:rPr>
                                  <m:t>𝑝</m:t>
                                </m:r>
                              </m:sub>
                            </m:sSub>
                          </m:den>
                        </m:f>
                      </m:e>
                    </m:d>
                    <m:r>
                      <a:rPr lang="en-US" sz="1400" i="1">
                        <a:solidFill>
                          <a:schemeClr val="tx1"/>
                        </a:solidFill>
                        <a:latin typeface="Cambria Math" panose="02040503050406030204" pitchFamily="18" charset="0"/>
                        <a:ea typeface="Cambria Math" panose="02040503050406030204" pitchFamily="18" charset="0"/>
                      </a:rPr>
                      <m:t>]</m:t>
                    </m:r>
                  </m:oMath>
                </a14:m>
                <a:endParaRPr lang="en-GB" sz="1600" dirty="0">
                  <a:solidFill>
                    <a:schemeClr val="tx1"/>
                  </a:solidFill>
                  <a:latin typeface="Helvetica" pitchFamily="2" charset="0"/>
                </a:endParaRPr>
              </a:p>
              <a:p>
                <a:pPr marL="285750" indent="-285750" algn="just">
                  <a:buFont typeface="Wingdings" pitchFamily="2" charset="2"/>
                  <a:buChar char="Ø"/>
                </a:pPr>
                <a:endParaRPr lang="en-GB" sz="1400" dirty="0">
                  <a:solidFill>
                    <a:schemeClr val="tx1"/>
                  </a:solidFill>
                  <a:latin typeface="Helvetica" pitchFamily="2" charset="0"/>
                </a:endParaRPr>
              </a:p>
              <a:p>
                <a:pPr algn="just"/>
                <a:endParaRPr lang="en-GB" sz="1600" dirty="0">
                  <a:solidFill>
                    <a:schemeClr val="tx1"/>
                  </a:solidFill>
                  <a:latin typeface="Helvetica" pitchFamily="2" charset="0"/>
                </a:endParaRPr>
              </a:p>
              <a:p>
                <a:pPr marL="285750" indent="-285750" algn="just">
                  <a:buFont typeface="Wingdings" pitchFamily="2" charset="2"/>
                  <a:buChar char="Ø"/>
                </a:pPr>
                <a:endParaRPr lang="en-GB"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algn="just"/>
                <a:endParaRPr lang="en-GB" sz="1600" dirty="0">
                  <a:solidFill>
                    <a:schemeClr val="tx1"/>
                  </a:solidFill>
                  <a:latin typeface="Helvetica" pitchFamily="2" charset="0"/>
                </a:endParaRPr>
              </a:p>
              <a:p>
                <a:pPr algn="just"/>
                <a:endParaRPr lang="en-GB" sz="1600" dirty="0">
                  <a:solidFill>
                    <a:schemeClr val="tx1"/>
                  </a:solidFill>
                  <a:latin typeface="Helvetica" pitchFamily="2" charset="0"/>
                </a:endParaRPr>
              </a:p>
              <a:p>
                <a:pPr algn="just"/>
                <a:endParaRPr lang="en-GB" sz="1600" dirty="0">
                  <a:solidFill>
                    <a:schemeClr val="tx1"/>
                  </a:solidFill>
                  <a:latin typeface="Helvetica" pitchFamily="2" charset="0"/>
                </a:endParaRPr>
              </a:p>
              <a:p>
                <a:pPr algn="just"/>
                <a:endParaRPr lang="en-GB" sz="1600" dirty="0">
                  <a:solidFill>
                    <a:schemeClr val="tx1"/>
                  </a:solidFill>
                  <a:latin typeface="Helvetica" pitchFamily="2" charset="0"/>
                </a:endParaRPr>
              </a:p>
              <a:p>
                <a:pPr algn="just"/>
                <a:endParaRPr lang="en-GB" sz="1400" dirty="0">
                  <a:solidFill>
                    <a:schemeClr val="tx1"/>
                  </a:solidFill>
                  <a:latin typeface="Helvetica" pitchFamily="2" charset="0"/>
                </a:endParaRPr>
              </a:p>
            </p:txBody>
          </p:sp>
        </mc:Choice>
        <mc:Fallback xmlns="">
          <p:sp>
            <p:nvSpPr>
              <p:cNvPr id="9" name="Rectangle 8">
                <a:extLst>
                  <a:ext uri="{FF2B5EF4-FFF2-40B4-BE49-F238E27FC236}">
                    <a16:creationId xmlns:a16="http://schemas.microsoft.com/office/drawing/2014/main" id="{9CE51708-A4BE-6045-AA80-E25BC9C27509}"/>
                  </a:ext>
                </a:extLst>
              </p:cNvPr>
              <p:cNvSpPr>
                <a:spLocks noRot="1" noChangeAspect="1" noMove="1" noResize="1" noEditPoints="1" noAdjustHandles="1" noChangeArrowheads="1" noChangeShapeType="1" noTextEdit="1"/>
              </p:cNvSpPr>
              <p:nvPr/>
            </p:nvSpPr>
            <p:spPr>
              <a:xfrm>
                <a:off x="304800" y="590550"/>
                <a:ext cx="8534400" cy="4343400"/>
              </a:xfrm>
              <a:prstGeom prst="rect">
                <a:avLst/>
              </a:prstGeom>
              <a:blipFill>
                <a:blip r:embed="rId3"/>
                <a:stretch>
                  <a:fillRect l="-298" t="-292"/>
                </a:stretch>
              </a:blipFill>
              <a:ln>
                <a:noFill/>
              </a:ln>
            </p:spPr>
            <p:txBody>
              <a:bodyPr/>
              <a:lstStyle/>
              <a:p>
                <a:r>
                  <a:rPr lang="en-GB">
                    <a:noFill/>
                  </a:rPr>
                  <a:t> </a:t>
                </a:r>
              </a:p>
            </p:txBody>
          </p:sp>
        </mc:Fallback>
      </mc:AlternateContent>
      <mc:AlternateContent xmlns:mc="http://schemas.openxmlformats.org/markup-compatibility/2006">
        <mc:Choice xmlns:a14="http://schemas.microsoft.com/office/drawing/2010/main" Requires="a14">
          <p:graphicFrame>
            <p:nvGraphicFramePr>
              <p:cNvPr id="11" name="表格 1">
                <a:extLst>
                  <a:ext uri="{FF2B5EF4-FFF2-40B4-BE49-F238E27FC236}">
                    <a16:creationId xmlns:a16="http://schemas.microsoft.com/office/drawing/2014/main" id="{8865B449-E636-BB44-8D89-6118A4195747}"/>
                  </a:ext>
                </a:extLst>
              </p:cNvPr>
              <p:cNvGraphicFramePr>
                <a:graphicFrameLocks noGrp="1"/>
              </p:cNvGraphicFramePr>
              <p:nvPr>
                <p:extLst>
                  <p:ext uri="{D42A27DB-BD31-4B8C-83A1-F6EECF244321}">
                    <p14:modId xmlns:p14="http://schemas.microsoft.com/office/powerpoint/2010/main" val="2516336171"/>
                  </p:ext>
                </p:extLst>
              </p:nvPr>
            </p:nvGraphicFramePr>
            <p:xfrm>
              <a:off x="39624" y="2914048"/>
              <a:ext cx="7980247" cy="954470"/>
            </p:xfrm>
            <a:graphic>
              <a:graphicData uri="http://schemas.openxmlformats.org/drawingml/2006/table">
                <a:tbl>
                  <a:tblPr firstRow="1" bandRow="1"/>
                  <a:tblGrid>
                    <a:gridCol w="997054">
                      <a:extLst>
                        <a:ext uri="{9D8B030D-6E8A-4147-A177-3AD203B41FA5}">
                          <a16:colId xmlns:a16="http://schemas.microsoft.com/office/drawing/2014/main" val="2433155258"/>
                        </a:ext>
                      </a:extLst>
                    </a:gridCol>
                    <a:gridCol w="908154">
                      <a:extLst>
                        <a:ext uri="{9D8B030D-6E8A-4147-A177-3AD203B41FA5}">
                          <a16:colId xmlns:a16="http://schemas.microsoft.com/office/drawing/2014/main" val="2057505738"/>
                        </a:ext>
                      </a:extLst>
                    </a:gridCol>
                    <a:gridCol w="1155804">
                      <a:extLst>
                        <a:ext uri="{9D8B030D-6E8A-4147-A177-3AD203B41FA5}">
                          <a16:colId xmlns:a16="http://schemas.microsoft.com/office/drawing/2014/main" val="2279367700"/>
                        </a:ext>
                      </a:extLst>
                    </a:gridCol>
                    <a:gridCol w="901804">
                      <a:extLst>
                        <a:ext uri="{9D8B030D-6E8A-4147-A177-3AD203B41FA5}">
                          <a16:colId xmlns:a16="http://schemas.microsoft.com/office/drawing/2014/main" val="178234340"/>
                        </a:ext>
                      </a:extLst>
                    </a:gridCol>
                    <a:gridCol w="1085954">
                      <a:extLst>
                        <a:ext uri="{9D8B030D-6E8A-4147-A177-3AD203B41FA5}">
                          <a16:colId xmlns:a16="http://schemas.microsoft.com/office/drawing/2014/main" val="3981038538"/>
                        </a:ext>
                      </a:extLst>
                    </a:gridCol>
                    <a:gridCol w="749404">
                      <a:extLst>
                        <a:ext uri="{9D8B030D-6E8A-4147-A177-3AD203B41FA5}">
                          <a16:colId xmlns:a16="http://schemas.microsoft.com/office/drawing/2014/main" val="3157755659"/>
                        </a:ext>
                      </a:extLst>
                    </a:gridCol>
                    <a:gridCol w="1149454">
                      <a:extLst>
                        <a:ext uri="{9D8B030D-6E8A-4147-A177-3AD203B41FA5}">
                          <a16:colId xmlns:a16="http://schemas.microsoft.com/office/drawing/2014/main" val="2789186228"/>
                        </a:ext>
                      </a:extLst>
                    </a:gridCol>
                    <a:gridCol w="1032619">
                      <a:extLst>
                        <a:ext uri="{9D8B030D-6E8A-4147-A177-3AD203B41FA5}">
                          <a16:colId xmlns:a16="http://schemas.microsoft.com/office/drawing/2014/main" val="2515065870"/>
                        </a:ext>
                      </a:extLst>
                    </a:gridCol>
                  </a:tblGrid>
                  <a:tr h="281266">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G</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p</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K</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200" b="1" i="1" smtClean="0">
                                        <a:solidFill>
                                          <a:schemeClr val="tx1"/>
                                        </a:solidFill>
                                        <a:latin typeface="Cambria Math" panose="02040503050406030204" pitchFamily="18" charset="0"/>
                                      </a:rPr>
                                    </m:ctrlPr>
                                  </m:sSubPr>
                                  <m:e>
                                    <m:r>
                                      <a:rPr lang="en-US" sz="1200" b="1" i="1" smtClean="0">
                                        <a:solidFill>
                                          <a:schemeClr val="tx1"/>
                                        </a:solidFill>
                                        <a:latin typeface="Cambria Math" panose="02040503050406030204" pitchFamily="18" charset="0"/>
                                        <a:ea typeface="Cambria Math" panose="02040503050406030204" pitchFamily="18" charset="0"/>
                                      </a:rPr>
                                      <m:t>𝝂</m:t>
                                    </m:r>
                                  </m:e>
                                  <m:sub>
                                    <m:r>
                                      <a:rPr lang="en-US" sz="1200" b="1" i="1" smtClean="0">
                                        <a:solidFill>
                                          <a:schemeClr val="tx1"/>
                                        </a:solidFill>
                                        <a:latin typeface="Cambria Math" panose="02040503050406030204" pitchFamily="18" charset="0"/>
                                      </a:rPr>
                                      <m:t>𝑻</m:t>
                                    </m:r>
                                  </m:sub>
                                </m:sSub>
                              </m:oMath>
                            </m:oMathPara>
                          </a14:m>
                          <a:endParaRPr kumimoji="0" lang="en-US" sz="10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l</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G</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u(K)</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V</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r>
                            <a:rPr kumimoji="0" lang="en-US" sz="1200" b="1" i="1" u="none" strike="noStrike" kern="1200" cap="none" spc="0" normalizeH="0" baseline="30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max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w </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094712949"/>
                      </a:ext>
                    </a:extLst>
                  </a:tr>
                  <a:tr h="281266">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RBCS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conc</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Transcription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saturation</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RNAP elongation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rate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nt</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/h)</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Gene length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nt</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RNAP conc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Promoter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activity</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Max transcription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Rate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hr</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335091409"/>
                      </a:ext>
                    </a:extLst>
                  </a:tr>
                  <a:tr h="281266">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5nM </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116 </a:t>
                          </a:r>
                          <a:r>
                            <a:rPr kumimoji="0" lang="en-US" sz="900" b="0" i="0" u="none" strike="noStrike" kern="1200" cap="none" spc="0" normalizeH="0" baseline="0" noProof="0" dirty="0" err="1">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nM</a:t>
                          </a:r>
                          <a:endPar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25</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990</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75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endPar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0.9</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1.7</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0.07</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94093321"/>
                      </a:ext>
                    </a:extLst>
                  </a:tr>
                </a:tbl>
              </a:graphicData>
            </a:graphic>
          </p:graphicFrame>
        </mc:Choice>
        <mc:Fallback>
          <p:graphicFrame>
            <p:nvGraphicFramePr>
              <p:cNvPr id="11" name="表格 1">
                <a:extLst>
                  <a:ext uri="{FF2B5EF4-FFF2-40B4-BE49-F238E27FC236}">
                    <a16:creationId xmlns:a16="http://schemas.microsoft.com/office/drawing/2014/main" id="{8865B449-E636-BB44-8D89-6118A4195747}"/>
                  </a:ext>
                </a:extLst>
              </p:cNvPr>
              <p:cNvGraphicFramePr>
                <a:graphicFrameLocks noGrp="1"/>
              </p:cNvGraphicFramePr>
              <p:nvPr>
                <p:extLst>
                  <p:ext uri="{D42A27DB-BD31-4B8C-83A1-F6EECF244321}">
                    <p14:modId xmlns:p14="http://schemas.microsoft.com/office/powerpoint/2010/main" val="2516336171"/>
                  </p:ext>
                </p:extLst>
              </p:nvPr>
            </p:nvGraphicFramePr>
            <p:xfrm>
              <a:off x="39624" y="2914048"/>
              <a:ext cx="7980247" cy="954470"/>
            </p:xfrm>
            <a:graphic>
              <a:graphicData uri="http://schemas.openxmlformats.org/drawingml/2006/table">
                <a:tbl>
                  <a:tblPr firstRow="1" bandRow="1"/>
                  <a:tblGrid>
                    <a:gridCol w="997054">
                      <a:extLst>
                        <a:ext uri="{9D8B030D-6E8A-4147-A177-3AD203B41FA5}">
                          <a16:colId xmlns:a16="http://schemas.microsoft.com/office/drawing/2014/main" val="2433155258"/>
                        </a:ext>
                      </a:extLst>
                    </a:gridCol>
                    <a:gridCol w="908154">
                      <a:extLst>
                        <a:ext uri="{9D8B030D-6E8A-4147-A177-3AD203B41FA5}">
                          <a16:colId xmlns:a16="http://schemas.microsoft.com/office/drawing/2014/main" val="2057505738"/>
                        </a:ext>
                      </a:extLst>
                    </a:gridCol>
                    <a:gridCol w="1155804">
                      <a:extLst>
                        <a:ext uri="{9D8B030D-6E8A-4147-A177-3AD203B41FA5}">
                          <a16:colId xmlns:a16="http://schemas.microsoft.com/office/drawing/2014/main" val="2279367700"/>
                        </a:ext>
                      </a:extLst>
                    </a:gridCol>
                    <a:gridCol w="901804">
                      <a:extLst>
                        <a:ext uri="{9D8B030D-6E8A-4147-A177-3AD203B41FA5}">
                          <a16:colId xmlns:a16="http://schemas.microsoft.com/office/drawing/2014/main" val="178234340"/>
                        </a:ext>
                      </a:extLst>
                    </a:gridCol>
                    <a:gridCol w="1085954">
                      <a:extLst>
                        <a:ext uri="{9D8B030D-6E8A-4147-A177-3AD203B41FA5}">
                          <a16:colId xmlns:a16="http://schemas.microsoft.com/office/drawing/2014/main" val="3981038538"/>
                        </a:ext>
                      </a:extLst>
                    </a:gridCol>
                    <a:gridCol w="749404">
                      <a:extLst>
                        <a:ext uri="{9D8B030D-6E8A-4147-A177-3AD203B41FA5}">
                          <a16:colId xmlns:a16="http://schemas.microsoft.com/office/drawing/2014/main" val="3157755659"/>
                        </a:ext>
                      </a:extLst>
                    </a:gridCol>
                    <a:gridCol w="1149454">
                      <a:extLst>
                        <a:ext uri="{9D8B030D-6E8A-4147-A177-3AD203B41FA5}">
                          <a16:colId xmlns:a16="http://schemas.microsoft.com/office/drawing/2014/main" val="2789186228"/>
                        </a:ext>
                      </a:extLst>
                    </a:gridCol>
                    <a:gridCol w="1032619">
                      <a:extLst>
                        <a:ext uri="{9D8B030D-6E8A-4147-A177-3AD203B41FA5}">
                          <a16:colId xmlns:a16="http://schemas.microsoft.com/office/drawing/2014/main" val="2515065870"/>
                        </a:ext>
                      </a:extLst>
                    </a:gridCol>
                  </a:tblGrid>
                  <a:tr h="290882">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G</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p</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K</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l="-165934" t="-4348" r="-427473" b="-234783"/>
                          </a:stretch>
                        </a:blip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l</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G</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u(K)</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V</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r>
                            <a:rPr kumimoji="0" lang="en-US" sz="1200" b="1" i="1" u="none" strike="noStrike" kern="1200" cap="none" spc="0" normalizeH="0" baseline="30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max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w </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094712949"/>
                      </a:ext>
                    </a:extLst>
                  </a:tr>
                  <a:tr h="382322">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RBCS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conc</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Transcription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saturation</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RNAP elongation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rate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nt</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/h)</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Gene length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nt</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RNAP conc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Promoter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activity</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Max transcription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Rate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hr</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335091409"/>
                      </a:ext>
                    </a:extLst>
                  </a:tr>
                  <a:tr h="281266">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5nM </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116 </a:t>
                          </a:r>
                          <a:r>
                            <a:rPr kumimoji="0" lang="en-US" sz="900" b="0" i="0" u="none" strike="noStrike" kern="1200" cap="none" spc="0" normalizeH="0" baseline="0" noProof="0" dirty="0" err="1">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nM</a:t>
                          </a:r>
                          <a:endPar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25</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990</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75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endPar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0.9</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1.7</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0.07</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94093321"/>
                      </a:ext>
                    </a:extLst>
                  </a:tr>
                </a:tbl>
              </a:graphicData>
            </a:graphic>
          </p:graphicFrame>
        </mc:Fallback>
      </mc:AlternateContent>
      <mc:AlternateContent xmlns:mc="http://schemas.openxmlformats.org/markup-compatibility/2006">
        <mc:Choice xmlns:a14="http://schemas.microsoft.com/office/drawing/2010/main" Requires="a14">
          <p:graphicFrame>
            <p:nvGraphicFramePr>
              <p:cNvPr id="15" name="表格 1">
                <a:extLst>
                  <a:ext uri="{FF2B5EF4-FFF2-40B4-BE49-F238E27FC236}">
                    <a16:creationId xmlns:a16="http://schemas.microsoft.com/office/drawing/2014/main" id="{8736D3B1-9472-EC47-9CC6-D53F25D54F56}"/>
                  </a:ext>
                </a:extLst>
              </p:cNvPr>
              <p:cNvGraphicFramePr>
                <a:graphicFrameLocks noGrp="1"/>
              </p:cNvGraphicFramePr>
              <p:nvPr>
                <p:extLst>
                  <p:ext uri="{D42A27DB-BD31-4B8C-83A1-F6EECF244321}">
                    <p14:modId xmlns:p14="http://schemas.microsoft.com/office/powerpoint/2010/main" val="2215464392"/>
                  </p:ext>
                </p:extLst>
              </p:nvPr>
            </p:nvGraphicFramePr>
            <p:xfrm>
              <a:off x="76200" y="3868518"/>
              <a:ext cx="7893777" cy="1055526"/>
            </p:xfrm>
            <a:graphic>
              <a:graphicData uri="http://schemas.openxmlformats.org/drawingml/2006/table">
                <a:tbl>
                  <a:tblPr firstRow="1" bandRow="1"/>
                  <a:tblGrid>
                    <a:gridCol w="803807">
                      <a:extLst>
                        <a:ext uri="{9D8B030D-6E8A-4147-A177-3AD203B41FA5}">
                          <a16:colId xmlns:a16="http://schemas.microsoft.com/office/drawing/2014/main" val="2433155258"/>
                        </a:ext>
                      </a:extLst>
                    </a:gridCol>
                    <a:gridCol w="1258323">
                      <a:extLst>
                        <a:ext uri="{9D8B030D-6E8A-4147-A177-3AD203B41FA5}">
                          <a16:colId xmlns:a16="http://schemas.microsoft.com/office/drawing/2014/main" val="2057505738"/>
                        </a:ext>
                      </a:extLst>
                    </a:gridCol>
                    <a:gridCol w="1208437">
                      <a:extLst>
                        <a:ext uri="{9D8B030D-6E8A-4147-A177-3AD203B41FA5}">
                          <a16:colId xmlns:a16="http://schemas.microsoft.com/office/drawing/2014/main" val="2279367700"/>
                        </a:ext>
                      </a:extLst>
                    </a:gridCol>
                    <a:gridCol w="787179">
                      <a:extLst>
                        <a:ext uri="{9D8B030D-6E8A-4147-A177-3AD203B41FA5}">
                          <a16:colId xmlns:a16="http://schemas.microsoft.com/office/drawing/2014/main" val="178234340"/>
                        </a:ext>
                      </a:extLst>
                    </a:gridCol>
                    <a:gridCol w="759464">
                      <a:extLst>
                        <a:ext uri="{9D8B030D-6E8A-4147-A177-3AD203B41FA5}">
                          <a16:colId xmlns:a16="http://schemas.microsoft.com/office/drawing/2014/main" val="3981038538"/>
                        </a:ext>
                      </a:extLst>
                    </a:gridCol>
                    <a:gridCol w="1069865">
                      <a:extLst>
                        <a:ext uri="{9D8B030D-6E8A-4147-A177-3AD203B41FA5}">
                          <a16:colId xmlns:a16="http://schemas.microsoft.com/office/drawing/2014/main" val="3157755659"/>
                        </a:ext>
                      </a:extLst>
                    </a:gridCol>
                    <a:gridCol w="1003351">
                      <a:extLst>
                        <a:ext uri="{9D8B030D-6E8A-4147-A177-3AD203B41FA5}">
                          <a16:colId xmlns:a16="http://schemas.microsoft.com/office/drawing/2014/main" val="2789186228"/>
                        </a:ext>
                      </a:extLst>
                    </a:gridCol>
                    <a:gridCol w="1003351">
                      <a:extLst>
                        <a:ext uri="{9D8B030D-6E8A-4147-A177-3AD203B41FA5}">
                          <a16:colId xmlns:a16="http://schemas.microsoft.com/office/drawing/2014/main" val="1741668105"/>
                        </a:ext>
                      </a:extLst>
                    </a:gridCol>
                  </a:tblGrid>
                  <a:tr h="281266">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mRNA</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K</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K</a:t>
                          </a:r>
                          <a:r>
                            <a:rPr kumimoji="0" lang="en-US" sz="10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p</a:t>
                          </a:r>
                          <a:endParaRPr kumimoji="0" lang="en-US" sz="10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200" b="1" i="1" smtClean="0">
                                        <a:solidFill>
                                          <a:schemeClr val="tx1"/>
                                        </a:solidFill>
                                        <a:latin typeface="Cambria Math" panose="02040503050406030204" pitchFamily="18" charset="0"/>
                                      </a:rPr>
                                    </m:ctrlPr>
                                  </m:sSubPr>
                                  <m:e>
                                    <m:r>
                                      <a:rPr lang="en-US" sz="1200" b="1" i="1" smtClean="0">
                                        <a:solidFill>
                                          <a:schemeClr val="tx1"/>
                                        </a:solidFill>
                                        <a:latin typeface="Cambria Math" panose="02040503050406030204" pitchFamily="18" charset="0"/>
                                        <a:ea typeface="Cambria Math" panose="02040503050406030204" pitchFamily="18" charset="0"/>
                                      </a:rPr>
                                      <m:t>𝝂</m:t>
                                    </m:r>
                                  </m:e>
                                  <m:sub>
                                    <m:r>
                                      <a:rPr lang="en-US" sz="1200" b="1" i="1" smtClean="0">
                                        <a:solidFill>
                                          <a:schemeClr val="tx1"/>
                                        </a:solidFill>
                                        <a:latin typeface="Cambria Math" panose="02040503050406030204" pitchFamily="18" charset="0"/>
                                      </a:rPr>
                                      <m:t>𝑻</m:t>
                                    </m:r>
                                  </m:sub>
                                </m:sSub>
                              </m:oMath>
                            </m:oMathPara>
                          </a14:m>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l</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p</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V</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r>
                            <a:rPr kumimoji="0" lang="en-US" sz="1200" b="1" i="1" u="none" strike="noStrike" kern="1200" cap="none" spc="0" normalizeH="0" baseline="30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max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w</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094712949"/>
                      </a:ext>
                    </a:extLst>
                  </a:tr>
                  <a:tr h="281266">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mRNA abundance</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Translation saturation</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Amplification constant</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Ribosome conc</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Ribosome elongation</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AA in target protein</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Max translation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Rate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hr</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335091409"/>
                      </a:ext>
                    </a:extLst>
                  </a:tr>
                  <a:tr h="281266">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TBD</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45 </a:t>
                          </a:r>
                          <a:r>
                            <a:rPr kumimoji="0" lang="en-US" sz="900" b="0" i="0" u="none" strike="noStrike" kern="1200" cap="none" spc="0" normalizeH="0" baseline="0" noProof="0" dirty="0" err="1">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uM</a:t>
                          </a:r>
                          <a:endPar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10</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1.6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uM</a:t>
                          </a:r>
                          <a:endPar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75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 (pristine)</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411</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1.7</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TBD</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94093321"/>
                      </a:ext>
                    </a:extLst>
                  </a:tr>
                </a:tbl>
              </a:graphicData>
            </a:graphic>
          </p:graphicFrame>
        </mc:Choice>
        <mc:Fallback>
          <p:graphicFrame>
            <p:nvGraphicFramePr>
              <p:cNvPr id="15" name="表格 1">
                <a:extLst>
                  <a:ext uri="{FF2B5EF4-FFF2-40B4-BE49-F238E27FC236}">
                    <a16:creationId xmlns:a16="http://schemas.microsoft.com/office/drawing/2014/main" id="{8736D3B1-9472-EC47-9CC6-D53F25D54F56}"/>
                  </a:ext>
                </a:extLst>
              </p:cNvPr>
              <p:cNvGraphicFramePr>
                <a:graphicFrameLocks noGrp="1"/>
              </p:cNvGraphicFramePr>
              <p:nvPr>
                <p:extLst>
                  <p:ext uri="{D42A27DB-BD31-4B8C-83A1-F6EECF244321}">
                    <p14:modId xmlns:p14="http://schemas.microsoft.com/office/powerpoint/2010/main" val="2215464392"/>
                  </p:ext>
                </p:extLst>
              </p:nvPr>
            </p:nvGraphicFramePr>
            <p:xfrm>
              <a:off x="76200" y="3868518"/>
              <a:ext cx="7893777" cy="1055526"/>
            </p:xfrm>
            <a:graphic>
              <a:graphicData uri="http://schemas.openxmlformats.org/drawingml/2006/table">
                <a:tbl>
                  <a:tblPr firstRow="1" bandRow="1"/>
                  <a:tblGrid>
                    <a:gridCol w="803807">
                      <a:extLst>
                        <a:ext uri="{9D8B030D-6E8A-4147-A177-3AD203B41FA5}">
                          <a16:colId xmlns:a16="http://schemas.microsoft.com/office/drawing/2014/main" val="2433155258"/>
                        </a:ext>
                      </a:extLst>
                    </a:gridCol>
                    <a:gridCol w="1258323">
                      <a:extLst>
                        <a:ext uri="{9D8B030D-6E8A-4147-A177-3AD203B41FA5}">
                          <a16:colId xmlns:a16="http://schemas.microsoft.com/office/drawing/2014/main" val="2057505738"/>
                        </a:ext>
                      </a:extLst>
                    </a:gridCol>
                    <a:gridCol w="1208437">
                      <a:extLst>
                        <a:ext uri="{9D8B030D-6E8A-4147-A177-3AD203B41FA5}">
                          <a16:colId xmlns:a16="http://schemas.microsoft.com/office/drawing/2014/main" val="2279367700"/>
                        </a:ext>
                      </a:extLst>
                    </a:gridCol>
                    <a:gridCol w="787179">
                      <a:extLst>
                        <a:ext uri="{9D8B030D-6E8A-4147-A177-3AD203B41FA5}">
                          <a16:colId xmlns:a16="http://schemas.microsoft.com/office/drawing/2014/main" val="178234340"/>
                        </a:ext>
                      </a:extLst>
                    </a:gridCol>
                    <a:gridCol w="759464">
                      <a:extLst>
                        <a:ext uri="{9D8B030D-6E8A-4147-A177-3AD203B41FA5}">
                          <a16:colId xmlns:a16="http://schemas.microsoft.com/office/drawing/2014/main" val="3981038538"/>
                        </a:ext>
                      </a:extLst>
                    </a:gridCol>
                    <a:gridCol w="1069865">
                      <a:extLst>
                        <a:ext uri="{9D8B030D-6E8A-4147-A177-3AD203B41FA5}">
                          <a16:colId xmlns:a16="http://schemas.microsoft.com/office/drawing/2014/main" val="3157755659"/>
                        </a:ext>
                      </a:extLst>
                    </a:gridCol>
                    <a:gridCol w="1003351">
                      <a:extLst>
                        <a:ext uri="{9D8B030D-6E8A-4147-A177-3AD203B41FA5}">
                          <a16:colId xmlns:a16="http://schemas.microsoft.com/office/drawing/2014/main" val="2789186228"/>
                        </a:ext>
                      </a:extLst>
                    </a:gridCol>
                    <a:gridCol w="1003351">
                      <a:extLst>
                        <a:ext uri="{9D8B030D-6E8A-4147-A177-3AD203B41FA5}">
                          <a16:colId xmlns:a16="http://schemas.microsoft.com/office/drawing/2014/main" val="1741668105"/>
                        </a:ext>
                      </a:extLst>
                    </a:gridCol>
                  </a:tblGrid>
                  <a:tr h="290882">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mRNA</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K</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K</a:t>
                          </a:r>
                          <a:r>
                            <a:rPr kumimoji="0" lang="en-US" sz="10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p</a:t>
                          </a:r>
                          <a:endParaRPr kumimoji="0" lang="en-US" sz="10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
                          </a:r>
                          <a:r>
                            <a:rPr kumimoji="0" lang="en-US" sz="1200" b="1" i="1" u="none" strike="noStrike" kern="1200" cap="none" spc="0" normalizeH="0" baseline="-2500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5"/>
                          <a:stretch>
                            <a:fillRect l="-535000" t="-4348" r="-405000" b="-269565"/>
                          </a:stretch>
                        </a:blip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l</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p</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V</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a:t>
                          </a:r>
                          <a:r>
                            <a:rPr kumimoji="0" lang="en-US" sz="1200" b="1" i="1" u="none" strike="noStrike" kern="1200" cap="none" spc="0" normalizeH="0" baseline="30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max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1"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w</a:t>
                          </a:r>
                          <a:r>
                            <a:rPr kumimoji="0" lang="en-US" sz="1200" b="1" i="1" u="none" strike="noStrike" kern="1200" cap="none" spc="0" normalizeH="0" baseline="-2500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x</a:t>
                          </a:r>
                          <a:endParaRPr kumimoji="0" lang="en-US" sz="1200" b="1" i="1"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094712949"/>
                      </a:ext>
                    </a:extLst>
                  </a:tr>
                  <a:tr h="382322">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mRNA abundance</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Translation saturation</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Amplification constant</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Ribosome conc</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Ribosome elongation</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AA in target protein</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Max translation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Rate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hr</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335091409"/>
                      </a:ext>
                    </a:extLst>
                  </a:tr>
                  <a:tr h="382322">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TBD</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45 </a:t>
                          </a:r>
                          <a:r>
                            <a:rPr kumimoji="0" lang="en-US" sz="900" b="0" i="0" u="none" strike="noStrike" kern="1200" cap="none" spc="0" normalizeH="0" baseline="0" noProof="0" dirty="0" err="1">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uM</a:t>
                          </a:r>
                          <a:endPar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lvl1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1pPr>
                          <a:lvl2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2pPr>
                          <a:lvl3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3pPr>
                          <a:lvl4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4pPr>
                          <a:lvl5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5pPr>
                          <a:lvl6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6pPr>
                          <a:lvl7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7pPr>
                          <a:lvl8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8pPr>
                          <a:lvl9pPr marL="0" marR="0" indent="0" algn="r" defTabSz="457189" rtl="0" eaLnBrk="1" latinLnBrk="0" hangingPunct="1">
                            <a:lnSpc>
                              <a:spcPct val="100000"/>
                            </a:lnSpc>
                            <a:spcBef>
                              <a:spcPts val="0"/>
                            </a:spcBef>
                            <a:spcAft>
                              <a:spcPts val="0"/>
                            </a:spcAft>
                            <a:buClrTx/>
                            <a:buSzTx/>
                            <a:buFontTx/>
                            <a:buNone/>
                            <a:tabLst/>
                            <a:defRPr sz="1200" b="0" i="0" u="none" strike="noStrike" kern="1200" cap="none" spc="0" baseline="0">
                              <a:solidFill>
                                <a:schemeClr val="dk1"/>
                              </a:solidFill>
                              <a:uFillTx/>
                              <a:latin typeface="Calibri" panose="020F0502020204030204"/>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C000">
                                  <a:lumMod val="10000"/>
                                </a:srgbClr>
                              </a:solidFill>
                              <a:effectLst/>
                              <a:uLnTx/>
                              <a:uFillTx/>
                              <a:latin typeface="Helvetica" pitchFamily="2" charset="0"/>
                              <a:ea typeface="Tahoma" panose="020B0604030504040204" pitchFamily="34" charset="0"/>
                              <a:cs typeface="Arial" panose="020B0604020202020204" pitchFamily="34" charset="0"/>
                            </a:rPr>
                            <a:t>10</a:t>
                          </a:r>
                        </a:p>
                      </a:txBody>
                      <a:tcPr marL="108002" marR="108002" marT="54001" marB="54001"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1.6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uM</a:t>
                          </a:r>
                          <a:endPar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endParaRP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75 </a:t>
                          </a:r>
                          <a:r>
                            <a:rPr kumimoji="0" lang="en-US" sz="900" b="0" i="0" u="none" strike="noStrike" kern="1200" cap="none" spc="0" normalizeH="0" baseline="0" noProof="0" dirty="0" err="1">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nM</a:t>
                          </a: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 (pristine)</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411</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1.7</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chemeClr val="accent4">
                                  <a:lumMod val="10000"/>
                                </a:schemeClr>
                              </a:solidFill>
                              <a:effectLst/>
                              <a:uLnTx/>
                              <a:uFillTx/>
                              <a:latin typeface="Helvetica" pitchFamily="2" charset="0"/>
                              <a:ea typeface="Tahoma" panose="020B0604030504040204" pitchFamily="34" charset="0"/>
                              <a:cs typeface="Arial" panose="020B0604020202020204" pitchFamily="34" charset="0"/>
                            </a:rPr>
                            <a:t>TBD</a:t>
                          </a:r>
                        </a:p>
                      </a:txBody>
                      <a:tcPr marL="108002" marR="108002" marT="54001" marB="54001" anchor="ctr">
                        <a:lnL w="12700" cmpd="sng">
                          <a:noFill/>
                          <a:prstDash val="soli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94093321"/>
                      </a:ext>
                    </a:extLst>
                  </a:tr>
                </a:tbl>
              </a:graphicData>
            </a:graphic>
          </p:graphicFrame>
        </mc:Fallback>
      </mc:AlternateContent>
      <p:sp>
        <p:nvSpPr>
          <p:cNvPr id="16" name="Rectangle 15">
            <a:extLst>
              <a:ext uri="{FF2B5EF4-FFF2-40B4-BE49-F238E27FC236}">
                <a16:creationId xmlns:a16="http://schemas.microsoft.com/office/drawing/2014/main" id="{3DCC88FA-E1D2-154C-8FD1-7082FA64E158}"/>
              </a:ext>
            </a:extLst>
          </p:cNvPr>
          <p:cNvSpPr/>
          <p:nvPr/>
        </p:nvSpPr>
        <p:spPr>
          <a:xfrm>
            <a:off x="3429000" y="4933950"/>
            <a:ext cx="5843266" cy="215444"/>
          </a:xfrm>
          <a:prstGeom prst="rect">
            <a:avLst/>
          </a:prstGeom>
        </p:spPr>
        <p:txBody>
          <a:bodyPr wrap="none">
            <a:spAutoFit/>
          </a:bodyPr>
          <a:lstStyle/>
          <a:p>
            <a:r>
              <a:rPr lang="en-GB" sz="800" dirty="0">
                <a:latin typeface="Helvetica" pitchFamily="2" charset="0"/>
              </a:rPr>
              <a:t>M. </a:t>
            </a:r>
            <a:r>
              <a:rPr lang="en-GB" sz="800" dirty="0" err="1">
                <a:latin typeface="Helvetica" pitchFamily="2" charset="0"/>
              </a:rPr>
              <a:t>Vilkhovoy</a:t>
            </a:r>
            <a:r>
              <a:rPr lang="en-GB" sz="800" dirty="0">
                <a:latin typeface="Helvetica" pitchFamily="2" charset="0"/>
              </a:rPr>
              <a:t>, N. Horvath, C. Shih, J. A. Wayman, K. Calhoun, J. Swartz, D. Varner, </a:t>
            </a:r>
            <a:r>
              <a:rPr lang="en-GB" sz="800" b="1" dirty="0">
                <a:latin typeface="Helvetica" pitchFamily="2" charset="0"/>
              </a:rPr>
              <a:t>2018</a:t>
            </a:r>
            <a:r>
              <a:rPr lang="en-GB" sz="800" dirty="0">
                <a:latin typeface="Helvetica" pitchFamily="2" charset="0"/>
              </a:rPr>
              <a:t>, DOI 10.1021/acssynbio.7b00465.</a:t>
            </a:r>
            <a:endParaRPr lang="en-IN" sz="200" dirty="0">
              <a:effectLst/>
              <a:latin typeface="Helvetica" pitchFamily="2" charset="0"/>
            </a:endParaRPr>
          </a:p>
        </p:txBody>
      </p:sp>
    </p:spTree>
    <p:extLst>
      <p:ext uri="{BB962C8B-B14F-4D97-AF65-F5344CB8AC3E}">
        <p14:creationId xmlns:p14="http://schemas.microsoft.com/office/powerpoint/2010/main" val="3534944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76C997ED-2400-954F-A55E-F289F1F6DF50}"/>
                  </a:ext>
                </a:extLst>
              </p:cNvPr>
              <p:cNvSpPr/>
              <p:nvPr/>
            </p:nvSpPr>
            <p:spPr>
              <a:xfrm>
                <a:off x="304800" y="590550"/>
                <a:ext cx="8534400" cy="4343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endParaRPr lang="en-GB" sz="1400" b="1" dirty="0">
                  <a:solidFill>
                    <a:schemeClr val="tx1"/>
                  </a:solidFill>
                  <a:latin typeface="Helvetica" pitchFamily="2" charset="0"/>
                </a:endParaRPr>
              </a:p>
              <a:p>
                <a:pPr algn="just"/>
                <a:endParaRPr lang="en-GB" sz="1400" dirty="0">
                  <a:solidFill>
                    <a:schemeClr val="tx1"/>
                  </a:solidFill>
                  <a:latin typeface="Helvetica" pitchFamily="2" charset="0"/>
                </a:endParaRPr>
              </a:p>
              <a:p>
                <a:pPr marL="285750" indent="-285750" algn="just">
                  <a:buFont typeface="Wingdings" pitchFamily="2" charset="2"/>
                  <a:buChar char="Ø"/>
                </a:pPr>
                <a:r>
                  <a:rPr lang="en-US" sz="1400" dirty="0">
                    <a:solidFill>
                      <a:schemeClr val="tx1"/>
                    </a:solidFill>
                    <a:latin typeface="Helvetica" pitchFamily="2" charset="0"/>
                  </a:rPr>
                  <a:t>An important metric: the CO</a:t>
                </a:r>
                <a:r>
                  <a:rPr lang="en-US" sz="1400" baseline="-25000" dirty="0">
                    <a:solidFill>
                      <a:schemeClr val="tx1"/>
                    </a:solidFill>
                    <a:latin typeface="Helvetica" pitchFamily="2" charset="0"/>
                  </a:rPr>
                  <a:t>2</a:t>
                </a:r>
                <a:r>
                  <a:rPr lang="en-US" sz="1400" dirty="0">
                    <a:solidFill>
                      <a:schemeClr val="tx1"/>
                    </a:solidFill>
                    <a:latin typeface="Helvetica" pitchFamily="2" charset="0"/>
                  </a:rPr>
                  <a:t> assimilation for a system rate-limited by Rubisco (Abundance of CO</a:t>
                </a:r>
                <a:r>
                  <a:rPr lang="en-US" sz="1400" baseline="-25000" dirty="0">
                    <a:solidFill>
                      <a:schemeClr val="tx1"/>
                    </a:solidFill>
                    <a:latin typeface="Helvetica" pitchFamily="2" charset="0"/>
                  </a:rPr>
                  <a:t>2</a:t>
                </a:r>
                <a:r>
                  <a:rPr lang="en-US" sz="1400" dirty="0">
                    <a:solidFill>
                      <a:schemeClr val="tx1"/>
                    </a:solidFill>
                    <a:latin typeface="Helvetica" pitchFamily="2" charset="0"/>
                  </a:rPr>
                  <a:t> in the atmosphere)</a:t>
                </a:r>
              </a:p>
              <a:p>
                <a:pPr marL="285750" indent="-285750" algn="just">
                  <a:buFont typeface="Wingdings" pitchFamily="2" charset="2"/>
                  <a:buChar char="Ø"/>
                </a:pPr>
                <a:endParaRPr lang="en-US" sz="1400" dirty="0">
                  <a:solidFill>
                    <a:schemeClr val="tx1"/>
                  </a:solidFill>
                  <a:latin typeface="Helvetica" pitchFamily="2" charset="0"/>
                </a:endParaRPr>
              </a:p>
              <a:p>
                <a:pPr marL="285750" indent="-285750" algn="just">
                  <a:buFont typeface="Wingdings" pitchFamily="2" charset="2"/>
                  <a:buChar char="Ø"/>
                </a:pPr>
                <a14:m>
                  <m:oMath xmlns:m="http://schemas.openxmlformats.org/officeDocument/2006/math">
                    <m:sSub>
                      <m:sSubPr>
                        <m:ctrlPr>
                          <a:rPr lang="en-GB" sz="1600" i="1">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𝐴</m:t>
                        </m:r>
                      </m:e>
                      <m:sub>
                        <m:r>
                          <a:rPr lang="en-US" sz="1600" b="0" i="1" smtClean="0">
                            <a:solidFill>
                              <a:schemeClr val="tx1"/>
                            </a:solidFill>
                            <a:latin typeface="Cambria Math" panose="02040503050406030204" pitchFamily="18" charset="0"/>
                          </a:rPr>
                          <m:t>𝑐</m:t>
                        </m:r>
                      </m:sub>
                    </m:sSub>
                    <m:r>
                      <a:rPr lang="en-US" sz="1600" b="0" i="1" smtClean="0">
                        <a:solidFill>
                          <a:schemeClr val="tx1"/>
                        </a:solidFill>
                        <a:latin typeface="Cambria Math" panose="02040503050406030204" pitchFamily="18" charset="0"/>
                      </a:rPr>
                      <m:t>=</m:t>
                    </m:r>
                    <m:f>
                      <m:fPr>
                        <m:ctrlPr>
                          <a:rPr lang="en-US" sz="1600" b="0" i="1" smtClean="0">
                            <a:solidFill>
                              <a:schemeClr val="tx1"/>
                            </a:solidFill>
                            <a:latin typeface="Cambria Math" panose="02040503050406030204" pitchFamily="18" charset="0"/>
                          </a:rPr>
                        </m:ctrlPr>
                      </m:fPr>
                      <m:num>
                        <m:d>
                          <m:dPr>
                            <m:ctrlPr>
                              <a:rPr lang="en-US" sz="1600" b="0" i="1" smtClean="0">
                                <a:solidFill>
                                  <a:schemeClr val="tx1"/>
                                </a:solidFill>
                                <a:latin typeface="Cambria Math" panose="02040503050406030204" pitchFamily="18" charset="0"/>
                              </a:rPr>
                            </m:ctrlPr>
                          </m:dPr>
                          <m:e>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𝐶</m:t>
                                </m:r>
                              </m:e>
                              <m:sub>
                                <m:r>
                                  <a:rPr lang="en-US" sz="1600" b="0" i="1" smtClean="0">
                                    <a:solidFill>
                                      <a:schemeClr val="tx1"/>
                                    </a:solidFill>
                                    <a:latin typeface="Cambria Math" panose="02040503050406030204" pitchFamily="18" charset="0"/>
                                  </a:rPr>
                                  <m:t>𝑠</m:t>
                                </m:r>
                              </m:sub>
                            </m:sSub>
                            <m:r>
                              <a:rPr lang="en-US" sz="1600" b="0" i="1" smtClean="0">
                                <a:solidFill>
                                  <a:schemeClr val="tx1"/>
                                </a:solidFill>
                                <a:latin typeface="Cambria Math" panose="02040503050406030204" pitchFamily="18" charset="0"/>
                              </a:rPr>
                              <m:t>−</m:t>
                            </m:r>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ea typeface="Cambria Math" panose="02040503050406030204" pitchFamily="18" charset="0"/>
                                  </a:rPr>
                                  <m:t>𝛾</m:t>
                                </m:r>
                              </m:e>
                              <m:sub>
                                <m:r>
                                  <a:rPr lang="en-US" sz="1600" b="0" i="1" smtClean="0">
                                    <a:solidFill>
                                      <a:schemeClr val="tx1"/>
                                    </a:solidFill>
                                    <a:latin typeface="Cambria Math" panose="02040503050406030204" pitchFamily="18" charset="0"/>
                                  </a:rPr>
                                  <m:t>∗</m:t>
                                </m:r>
                              </m:sub>
                            </m:sSub>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𝑂</m:t>
                                </m:r>
                              </m:e>
                              <m:sub>
                                <m:r>
                                  <a:rPr lang="en-US" sz="1600" b="0" i="1" smtClean="0">
                                    <a:solidFill>
                                      <a:schemeClr val="tx1"/>
                                    </a:solidFill>
                                    <a:latin typeface="Cambria Math" panose="02040503050406030204" pitchFamily="18" charset="0"/>
                                  </a:rPr>
                                  <m:t>𝑠</m:t>
                                </m:r>
                              </m:sub>
                            </m:sSub>
                          </m:e>
                        </m:d>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𝑉</m:t>
                            </m:r>
                          </m:e>
                          <m:sub>
                            <m:r>
                              <a:rPr lang="en-US" sz="1600" b="0" i="1" smtClean="0">
                                <a:solidFill>
                                  <a:schemeClr val="tx1"/>
                                </a:solidFill>
                                <a:latin typeface="Cambria Math" panose="02040503050406030204" pitchFamily="18" charset="0"/>
                              </a:rPr>
                              <m:t>𝑐𝑚𝑎𝑥</m:t>
                            </m:r>
                          </m:sub>
                        </m:sSub>
                      </m:num>
                      <m:den>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𝐶</m:t>
                            </m:r>
                          </m:e>
                          <m:sub>
                            <m:r>
                              <a:rPr lang="en-US" sz="1600" b="0" i="1" smtClean="0">
                                <a:solidFill>
                                  <a:schemeClr val="tx1"/>
                                </a:solidFill>
                                <a:latin typeface="Cambria Math" panose="02040503050406030204" pitchFamily="18" charset="0"/>
                              </a:rPr>
                              <m:t>𝑠</m:t>
                            </m:r>
                          </m:sub>
                        </m:sSub>
                        <m:r>
                          <a:rPr lang="en-US" sz="1600" b="0" i="1" smtClean="0">
                            <a:solidFill>
                              <a:schemeClr val="tx1"/>
                            </a:solidFill>
                            <a:latin typeface="Cambria Math" panose="02040503050406030204" pitchFamily="18" charset="0"/>
                          </a:rPr>
                          <m:t>+</m:t>
                        </m:r>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𝐾</m:t>
                            </m:r>
                          </m:e>
                          <m:sub>
                            <m:r>
                              <a:rPr lang="en-US" sz="1600" b="0" i="1" smtClean="0">
                                <a:solidFill>
                                  <a:schemeClr val="tx1"/>
                                </a:solidFill>
                                <a:latin typeface="Cambria Math" panose="02040503050406030204" pitchFamily="18" charset="0"/>
                              </a:rPr>
                              <m:t>𝑐</m:t>
                            </m:r>
                          </m:sub>
                        </m:sSub>
                        <m:r>
                          <a:rPr lang="en-US" sz="1600" b="0" i="1" smtClean="0">
                            <a:solidFill>
                              <a:schemeClr val="tx1"/>
                            </a:solidFill>
                            <a:latin typeface="Cambria Math" panose="02040503050406030204" pitchFamily="18" charset="0"/>
                          </a:rPr>
                          <m:t>(1+</m:t>
                        </m:r>
                        <m:f>
                          <m:fPr>
                            <m:ctrlPr>
                              <a:rPr lang="en-US" sz="1600" b="0" i="1" smtClean="0">
                                <a:solidFill>
                                  <a:schemeClr val="tx1"/>
                                </a:solidFill>
                                <a:latin typeface="Cambria Math" panose="02040503050406030204" pitchFamily="18" charset="0"/>
                              </a:rPr>
                            </m:ctrlPr>
                          </m:fPr>
                          <m:num>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𝑂</m:t>
                                </m:r>
                              </m:e>
                              <m:sub>
                                <m:r>
                                  <a:rPr lang="en-US" sz="1600" b="0" i="1" smtClean="0">
                                    <a:solidFill>
                                      <a:schemeClr val="tx1"/>
                                    </a:solidFill>
                                    <a:latin typeface="Cambria Math" panose="02040503050406030204" pitchFamily="18" charset="0"/>
                                  </a:rPr>
                                  <m:t>𝑠</m:t>
                                </m:r>
                              </m:sub>
                            </m:sSub>
                          </m:num>
                          <m:den>
                            <m:sSub>
                              <m:sSubPr>
                                <m:ctrlPr>
                                  <a:rPr lang="en-US" sz="1600" b="0" i="1" smtClean="0">
                                    <a:solidFill>
                                      <a:schemeClr val="tx1"/>
                                    </a:solidFill>
                                    <a:latin typeface="Cambria Math" panose="02040503050406030204" pitchFamily="18" charset="0"/>
                                  </a:rPr>
                                </m:ctrlPr>
                              </m:sSubPr>
                              <m:e>
                                <m:r>
                                  <a:rPr lang="en-US" sz="1600" b="0" i="1" smtClean="0">
                                    <a:solidFill>
                                      <a:schemeClr val="tx1"/>
                                    </a:solidFill>
                                    <a:latin typeface="Cambria Math" panose="02040503050406030204" pitchFamily="18" charset="0"/>
                                  </a:rPr>
                                  <m:t>𝐾</m:t>
                                </m:r>
                              </m:e>
                              <m:sub>
                                <m:r>
                                  <a:rPr lang="en-US" sz="1600" b="0" i="1" smtClean="0">
                                    <a:solidFill>
                                      <a:schemeClr val="tx1"/>
                                    </a:solidFill>
                                    <a:latin typeface="Cambria Math" panose="02040503050406030204" pitchFamily="18" charset="0"/>
                                  </a:rPr>
                                  <m:t>𝑂</m:t>
                                </m:r>
                              </m:sub>
                            </m:sSub>
                          </m:den>
                        </m:f>
                        <m:r>
                          <a:rPr lang="en-US" sz="1600" b="0" i="1" smtClean="0">
                            <a:solidFill>
                              <a:schemeClr val="tx1"/>
                            </a:solidFill>
                            <a:latin typeface="Cambria Math" panose="02040503050406030204" pitchFamily="18" charset="0"/>
                          </a:rPr>
                          <m:t>)</m:t>
                        </m:r>
                      </m:den>
                    </m:f>
                    <m:r>
                      <a:rPr lang="en-US" sz="1600" b="0" i="0" smtClean="0">
                        <a:solidFill>
                          <a:schemeClr val="tx1"/>
                        </a:solidFill>
                        <a:latin typeface="Cambria Math" panose="02040503050406030204" pitchFamily="18" charset="0"/>
                      </a:rPr>
                      <m:t>−</m:t>
                    </m:r>
                    <m:sSub>
                      <m:sSubPr>
                        <m:ctrlPr>
                          <a:rPr lang="en-US" sz="1600" i="1">
                            <a:solidFill>
                              <a:schemeClr val="tx1"/>
                            </a:solidFill>
                            <a:latin typeface="Cambria Math" panose="02040503050406030204" pitchFamily="18" charset="0"/>
                          </a:rPr>
                        </m:ctrlPr>
                      </m:sSubPr>
                      <m:e>
                        <m:r>
                          <a:rPr lang="en-US" sz="1600" i="1">
                            <a:solidFill>
                              <a:schemeClr val="tx1"/>
                            </a:solidFill>
                            <a:latin typeface="Cambria Math" panose="02040503050406030204" pitchFamily="18" charset="0"/>
                          </a:rPr>
                          <m:t>𝑅</m:t>
                        </m:r>
                      </m:e>
                      <m:sub>
                        <m:r>
                          <a:rPr lang="en-US" sz="1600" i="1">
                            <a:solidFill>
                              <a:schemeClr val="tx1"/>
                            </a:solidFill>
                            <a:latin typeface="Cambria Math" panose="02040503050406030204" pitchFamily="18" charset="0"/>
                          </a:rPr>
                          <m:t>𝑑</m:t>
                        </m:r>
                      </m:sub>
                    </m:sSub>
                  </m:oMath>
                </a14:m>
                <a:endParaRPr lang="en-GB" sz="1400" dirty="0">
                  <a:solidFill>
                    <a:schemeClr val="tx1"/>
                  </a:solidFill>
                  <a:latin typeface="Helvetica" pitchFamily="2" charset="0"/>
                </a:endParaRPr>
              </a:p>
              <a:p>
                <a:pPr marL="285750" indent="-285750" algn="just">
                  <a:buFont typeface="Wingdings" pitchFamily="2" charset="2"/>
                  <a:buChar char="Ø"/>
                </a:pPr>
                <a:endParaRPr lang="en-GB" sz="1400" dirty="0">
                  <a:solidFill>
                    <a:schemeClr val="tx1"/>
                  </a:solidFill>
                  <a:latin typeface="Helvetica" pitchFamily="2" charset="0"/>
                </a:endParaRPr>
              </a:p>
              <a:p>
                <a:pPr marL="285750" indent="-285750" algn="just">
                  <a:buFont typeface="Wingdings" pitchFamily="2" charset="2"/>
                  <a:buChar char="Ø"/>
                </a:pPr>
                <a:endParaRPr lang="en-GB" sz="1400" dirty="0">
                  <a:solidFill>
                    <a:schemeClr val="tx1"/>
                  </a:solidFill>
                  <a:latin typeface="Helvetica" pitchFamily="2" charset="0"/>
                </a:endParaRPr>
              </a:p>
              <a:p>
                <a:pPr marL="285750" indent="-285750" algn="just">
                  <a:buFont typeface="Wingdings" pitchFamily="2" charset="2"/>
                  <a:buChar char="Ø"/>
                </a:pPr>
                <a:endParaRPr lang="en-GB" sz="1400" dirty="0">
                  <a:solidFill>
                    <a:schemeClr val="tx1"/>
                  </a:solidFill>
                  <a:latin typeface="Helvetica" pitchFamily="2" charset="0"/>
                </a:endParaRPr>
              </a:p>
              <a:p>
                <a:pPr marL="285750" indent="-285750" algn="just">
                  <a:buFont typeface="Wingdings" pitchFamily="2" charset="2"/>
                  <a:buChar char="Ø"/>
                </a:pPr>
                <a:endParaRPr lang="en-GB" sz="1400" dirty="0">
                  <a:solidFill>
                    <a:schemeClr val="tx1"/>
                  </a:solidFill>
                  <a:latin typeface="Helvetica" pitchFamily="2" charset="0"/>
                </a:endParaRPr>
              </a:p>
              <a:p>
                <a:pPr marL="285750" indent="-285750" algn="just">
                  <a:buFont typeface="Wingdings" pitchFamily="2" charset="2"/>
                  <a:buChar char="Ø"/>
                </a:pPr>
                <a:endParaRPr lang="en-GB" sz="1400" dirty="0">
                  <a:solidFill>
                    <a:schemeClr val="tx1"/>
                  </a:solidFill>
                  <a:latin typeface="Helvetica" pitchFamily="2" charset="0"/>
                </a:endParaRPr>
              </a:p>
              <a:p>
                <a:pPr marL="285750" indent="-285750" algn="just">
                  <a:buFont typeface="Wingdings" pitchFamily="2" charset="2"/>
                  <a:buChar char="Ø"/>
                </a:pPr>
                <a:endParaRPr lang="en-GB" sz="1400" dirty="0">
                  <a:solidFill>
                    <a:schemeClr val="tx1"/>
                  </a:solidFill>
                  <a:latin typeface="Helvetica" pitchFamily="2" charset="0"/>
                </a:endParaRPr>
              </a:p>
              <a:p>
                <a:pPr marL="285750" indent="-285750" algn="just">
                  <a:buFont typeface="Wingdings" pitchFamily="2" charset="2"/>
                  <a:buChar char="Ø"/>
                </a:pPr>
                <a:r>
                  <a:rPr lang="en-US" sz="1400" dirty="0">
                    <a:solidFill>
                      <a:schemeClr val="tx1"/>
                    </a:solidFill>
                    <a:latin typeface="Helvetica" pitchFamily="2" charset="0"/>
                  </a:rPr>
                  <a:t>Can obtain A</a:t>
                </a:r>
                <a:r>
                  <a:rPr lang="en-US" sz="1400" baseline="-25000" dirty="0">
                    <a:solidFill>
                      <a:schemeClr val="tx1"/>
                    </a:solidFill>
                    <a:latin typeface="Helvetica" pitchFamily="2" charset="0"/>
                  </a:rPr>
                  <a:t>c</a:t>
                </a:r>
                <a:r>
                  <a:rPr lang="en-US" sz="1400" dirty="0">
                    <a:solidFill>
                      <a:schemeClr val="tx1"/>
                    </a:solidFill>
                    <a:latin typeface="Helvetica" pitchFamily="2" charset="0"/>
                  </a:rPr>
                  <a:t> (CO</a:t>
                </a:r>
                <a:r>
                  <a:rPr lang="en-US" sz="1400" baseline="-25000" dirty="0">
                    <a:solidFill>
                      <a:schemeClr val="tx1"/>
                    </a:solidFill>
                    <a:latin typeface="Helvetica" pitchFamily="2" charset="0"/>
                  </a:rPr>
                  <a:t>2</a:t>
                </a:r>
                <a:r>
                  <a:rPr lang="en-US" sz="1400" dirty="0">
                    <a:solidFill>
                      <a:schemeClr val="tx1"/>
                    </a:solidFill>
                    <a:latin typeface="Helvetica" pitchFamily="2" charset="0"/>
                  </a:rPr>
                  <a:t> assimilation rate) as a function of partial pressures of CO</a:t>
                </a:r>
                <a:r>
                  <a:rPr lang="en-US" sz="1400" baseline="-25000" dirty="0">
                    <a:solidFill>
                      <a:schemeClr val="tx1"/>
                    </a:solidFill>
                    <a:latin typeface="Helvetica" pitchFamily="2" charset="0"/>
                  </a:rPr>
                  <a:t>2</a:t>
                </a:r>
                <a:r>
                  <a:rPr lang="en-US" sz="1400" dirty="0">
                    <a:solidFill>
                      <a:schemeClr val="tx1"/>
                    </a:solidFill>
                    <a:latin typeface="Helvetica" pitchFamily="2" charset="0"/>
                  </a:rPr>
                  <a:t> and O</a:t>
                </a:r>
                <a:r>
                  <a:rPr lang="en-US" sz="1400" baseline="-25000" dirty="0">
                    <a:solidFill>
                      <a:schemeClr val="tx1"/>
                    </a:solidFill>
                    <a:latin typeface="Helvetica" pitchFamily="2" charset="0"/>
                  </a:rPr>
                  <a:t>2</a:t>
                </a:r>
                <a:r>
                  <a:rPr lang="en-US" sz="1400" dirty="0">
                    <a:solidFill>
                      <a:schemeClr val="tx1"/>
                    </a:solidFill>
                    <a:latin typeface="Helvetica" pitchFamily="2" charset="0"/>
                  </a:rPr>
                  <a:t> (C</a:t>
                </a:r>
                <a:r>
                  <a:rPr lang="en-US" sz="1400" baseline="-25000" dirty="0">
                    <a:solidFill>
                      <a:schemeClr val="tx1"/>
                    </a:solidFill>
                    <a:latin typeface="Helvetica" pitchFamily="2" charset="0"/>
                  </a:rPr>
                  <a:t>s</a:t>
                </a:r>
                <a:r>
                  <a:rPr lang="en-US" sz="1400" dirty="0">
                    <a:solidFill>
                      <a:schemeClr val="tx1"/>
                    </a:solidFill>
                    <a:latin typeface="Helvetica" pitchFamily="2" charset="0"/>
                  </a:rPr>
                  <a:t> and </a:t>
                </a:r>
                <a:r>
                  <a:rPr lang="en-US" sz="1400" dirty="0" err="1">
                    <a:solidFill>
                      <a:schemeClr val="tx1"/>
                    </a:solidFill>
                    <a:latin typeface="Helvetica" pitchFamily="2" charset="0"/>
                  </a:rPr>
                  <a:t>O</a:t>
                </a:r>
                <a:r>
                  <a:rPr lang="en-US" sz="1400" baseline="-25000" dirty="0" err="1">
                    <a:solidFill>
                      <a:schemeClr val="tx1"/>
                    </a:solidFill>
                    <a:latin typeface="Helvetica" pitchFamily="2" charset="0"/>
                  </a:rPr>
                  <a:t>s</a:t>
                </a:r>
                <a:r>
                  <a:rPr lang="en-US" sz="1400" dirty="0">
                    <a:solidFill>
                      <a:schemeClr val="tx1"/>
                    </a:solidFill>
                    <a:latin typeface="Helvetica" pitchFamily="2" charset="0"/>
                  </a:rPr>
                  <a:t>)</a:t>
                </a:r>
              </a:p>
              <a:p>
                <a:pPr marL="285750" indent="-285750" algn="just">
                  <a:buFont typeface="Wingdings" pitchFamily="2" charset="2"/>
                  <a:buChar char="Ø"/>
                </a:pPr>
                <a:endParaRPr lang="en-GB" sz="1400" dirty="0">
                  <a:solidFill>
                    <a:schemeClr val="tx1"/>
                  </a:solidFill>
                  <a:latin typeface="Helvetica" pitchFamily="2" charset="0"/>
                </a:endParaRPr>
              </a:p>
              <a:p>
                <a:pPr algn="just"/>
                <a:endParaRPr lang="en-GB" sz="1600" dirty="0">
                  <a:solidFill>
                    <a:schemeClr val="tx1"/>
                  </a:solidFill>
                  <a:latin typeface="Helvetica" pitchFamily="2" charset="0"/>
                </a:endParaRPr>
              </a:p>
              <a:p>
                <a:pPr marL="285750" indent="-285750" algn="just">
                  <a:buFont typeface="Wingdings" pitchFamily="2" charset="2"/>
                  <a:buChar char="Ø"/>
                </a:pPr>
                <a:endParaRPr lang="en-GB"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marL="285750" indent="-285750" algn="just">
                  <a:buFont typeface="Wingdings" pitchFamily="2" charset="2"/>
                  <a:buChar char="Ø"/>
                </a:pPr>
                <a:endParaRPr lang="en-GB" sz="1600" dirty="0">
                  <a:solidFill>
                    <a:schemeClr val="tx1"/>
                  </a:solidFill>
                  <a:latin typeface="Helvetica" pitchFamily="2" charset="0"/>
                </a:endParaRPr>
              </a:p>
              <a:p>
                <a:pPr algn="just"/>
                <a:endParaRPr lang="en-GB" sz="1600" dirty="0">
                  <a:solidFill>
                    <a:schemeClr val="tx1"/>
                  </a:solidFill>
                  <a:latin typeface="Helvetica" pitchFamily="2" charset="0"/>
                </a:endParaRPr>
              </a:p>
              <a:p>
                <a:pPr algn="just"/>
                <a:endParaRPr lang="en-GB" sz="1600" dirty="0">
                  <a:solidFill>
                    <a:schemeClr val="tx1"/>
                  </a:solidFill>
                  <a:latin typeface="Helvetica" pitchFamily="2" charset="0"/>
                </a:endParaRPr>
              </a:p>
              <a:p>
                <a:pPr algn="just"/>
                <a:endParaRPr lang="en-GB" sz="1600" dirty="0">
                  <a:solidFill>
                    <a:schemeClr val="tx1"/>
                  </a:solidFill>
                  <a:latin typeface="Helvetica" pitchFamily="2" charset="0"/>
                </a:endParaRPr>
              </a:p>
              <a:p>
                <a:pPr algn="just"/>
                <a:endParaRPr lang="en-GB" sz="1600" dirty="0">
                  <a:solidFill>
                    <a:schemeClr val="tx1"/>
                  </a:solidFill>
                  <a:latin typeface="Helvetica" pitchFamily="2" charset="0"/>
                </a:endParaRPr>
              </a:p>
              <a:p>
                <a:pPr algn="just"/>
                <a:endParaRPr lang="en-GB" sz="1400" dirty="0">
                  <a:solidFill>
                    <a:schemeClr val="tx1"/>
                  </a:solidFill>
                  <a:latin typeface="Helvetica" pitchFamily="2" charset="0"/>
                </a:endParaRPr>
              </a:p>
            </p:txBody>
          </p:sp>
        </mc:Choice>
        <mc:Fallback xmlns="">
          <p:sp>
            <p:nvSpPr>
              <p:cNvPr id="7" name="Rectangle 6">
                <a:extLst>
                  <a:ext uri="{FF2B5EF4-FFF2-40B4-BE49-F238E27FC236}">
                    <a16:creationId xmlns:a16="http://schemas.microsoft.com/office/drawing/2014/main" id="{76C997ED-2400-954F-A55E-F289F1F6DF50}"/>
                  </a:ext>
                </a:extLst>
              </p:cNvPr>
              <p:cNvSpPr>
                <a:spLocks noRot="1" noChangeAspect="1" noMove="1" noResize="1" noEditPoints="1" noAdjustHandles="1" noChangeArrowheads="1" noChangeShapeType="1" noTextEdit="1"/>
              </p:cNvSpPr>
              <p:nvPr/>
            </p:nvSpPr>
            <p:spPr>
              <a:xfrm>
                <a:off x="304800" y="590550"/>
                <a:ext cx="8534400" cy="4343400"/>
              </a:xfrm>
              <a:prstGeom prst="rect">
                <a:avLst/>
              </a:prstGeom>
              <a:blipFill>
                <a:blip r:embed="rId3"/>
                <a:stretch>
                  <a:fillRect l="-298" r="-298"/>
                </a:stretch>
              </a:blipFill>
              <a:ln>
                <a:noFill/>
              </a:ln>
            </p:spPr>
            <p:txBody>
              <a:bodyPr/>
              <a:lstStyle/>
              <a:p>
                <a:r>
                  <a:rPr lang="en-GB">
                    <a:noFill/>
                  </a:rPr>
                  <a:t> </a:t>
                </a:r>
              </a:p>
            </p:txBody>
          </p:sp>
        </mc:Fallback>
      </mc:AlternateContent>
      <p:sp>
        <p:nvSpPr>
          <p:cNvPr id="4" name="Title 1">
            <a:extLst>
              <a:ext uri="{FF2B5EF4-FFF2-40B4-BE49-F238E27FC236}">
                <a16:creationId xmlns:a16="http://schemas.microsoft.com/office/drawing/2014/main" id="{729DEA4B-D822-1A4C-A0B7-18FDBBC1AC3B}"/>
              </a:ext>
            </a:extLst>
          </p:cNvPr>
          <p:cNvSpPr txBox="1">
            <a:spLocks/>
          </p:cNvSpPr>
          <p:nvPr/>
        </p:nvSpPr>
        <p:spPr>
          <a:xfrm>
            <a:off x="0" y="27995"/>
            <a:ext cx="9144000" cy="347132"/>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000" b="1" dirty="0">
                <a:solidFill>
                  <a:schemeClr val="bg1"/>
                </a:solidFill>
                <a:latin typeface="Arial Narrow" panose="020B0604020202020204" pitchFamily="34" charset="0"/>
                <a:cs typeface="Arial Narrow" panose="020B0604020202020204" pitchFamily="34" charset="0"/>
              </a:rPr>
              <a:t>Estimating CO</a:t>
            </a:r>
            <a:r>
              <a:rPr lang="en-US" sz="2000" b="1" baseline="-25000" dirty="0">
                <a:solidFill>
                  <a:schemeClr val="bg1"/>
                </a:solidFill>
                <a:latin typeface="Arial Narrow" panose="020B0604020202020204" pitchFamily="34" charset="0"/>
                <a:cs typeface="Arial Narrow" panose="020B0604020202020204" pitchFamily="34" charset="0"/>
              </a:rPr>
              <a:t>2</a:t>
            </a:r>
            <a:r>
              <a:rPr lang="en-US" sz="2000" b="1" dirty="0">
                <a:solidFill>
                  <a:schemeClr val="bg1"/>
                </a:solidFill>
                <a:latin typeface="Arial Narrow" panose="020B0604020202020204" pitchFamily="34" charset="0"/>
                <a:cs typeface="Arial Narrow" panose="020B0604020202020204" pitchFamily="34" charset="0"/>
              </a:rPr>
              <a:t> Assimilation</a:t>
            </a:r>
          </a:p>
        </p:txBody>
      </p:sp>
      <p:pic>
        <p:nvPicPr>
          <p:cNvPr id="11" name="Picture 10">
            <a:extLst>
              <a:ext uri="{FF2B5EF4-FFF2-40B4-BE49-F238E27FC236}">
                <a16:creationId xmlns:a16="http://schemas.microsoft.com/office/drawing/2014/main" id="{BE15EF0D-9001-2A41-9EEA-F775F5C5B7BB}"/>
              </a:ext>
            </a:extLst>
          </p:cNvPr>
          <p:cNvPicPr>
            <a:picLocks noChangeAspect="1"/>
          </p:cNvPicPr>
          <p:nvPr/>
        </p:nvPicPr>
        <p:blipFill rotWithShape="1">
          <a:blip r:embed="rId4">
            <a:extLst>
              <a:ext uri="{28A0092B-C50C-407E-A947-70E740481C1C}">
                <a14:useLocalDpi xmlns:a14="http://schemas.microsoft.com/office/drawing/2010/main" val="0"/>
              </a:ext>
            </a:extLst>
          </a:blip>
          <a:srcRect l="17593" t="36666" r="43519" b="45741"/>
          <a:stretch/>
        </p:blipFill>
        <p:spPr>
          <a:xfrm>
            <a:off x="3124200" y="1504950"/>
            <a:ext cx="5120640" cy="1447800"/>
          </a:xfrm>
          <a:prstGeom prst="rect">
            <a:avLst/>
          </a:prstGeom>
        </p:spPr>
      </p:pic>
      <p:sp>
        <p:nvSpPr>
          <p:cNvPr id="12" name="Footer Placeholder 3">
            <a:extLst>
              <a:ext uri="{FF2B5EF4-FFF2-40B4-BE49-F238E27FC236}">
                <a16:creationId xmlns:a16="http://schemas.microsoft.com/office/drawing/2014/main" id="{8745F983-5359-8A4F-9146-F4C1AE1F2FF7}"/>
              </a:ext>
            </a:extLst>
          </p:cNvPr>
          <p:cNvSpPr txBox="1">
            <a:spLocks/>
          </p:cNvSpPr>
          <p:nvPr/>
        </p:nvSpPr>
        <p:spPr>
          <a:xfrm>
            <a:off x="3886200" y="4796368"/>
            <a:ext cx="5257800" cy="347132"/>
          </a:xfrm>
          <a:prstGeom prst="rect">
            <a:avLst/>
          </a:prstGeom>
          <a:noFill/>
          <a:ln>
            <a:noFill/>
            <a:miter lim="800000"/>
          </a:ln>
        </p:spPr>
        <p:txBody>
          <a:bodyPr vert="horz" lIns="180000" tIns="0" rIns="180000" bIns="0" rtlCol="0" anchor="ctr" anchorCtr="0">
            <a:noAutofit/>
          </a:bodyPr>
          <a:lstStyle>
            <a:defPPr>
              <a:defRPr lang="en-US"/>
            </a:defPPr>
            <a:lvl1pPr marL="342900" indent="-34290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latinLnBrk="0"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a:buNone/>
            </a:pPr>
            <a:r>
              <a:rPr lang="en-IN" altLang="en-US" sz="800" dirty="0">
                <a:latin typeface="Helvetica" pitchFamily="2" charset="0"/>
              </a:rPr>
              <a:t>Susanne von </a:t>
            </a:r>
            <a:r>
              <a:rPr lang="en-IN" altLang="en-US" sz="800" dirty="0" err="1">
                <a:latin typeface="Helvetica" pitchFamily="2" charset="0"/>
              </a:rPr>
              <a:t>Caemmerer</a:t>
            </a:r>
            <a:r>
              <a:rPr lang="en-IN" altLang="en-US" sz="800" dirty="0">
                <a:latin typeface="Helvetica" pitchFamily="2" charset="0"/>
              </a:rPr>
              <a:t>, Updating the steady-state model of C</a:t>
            </a:r>
            <a:r>
              <a:rPr lang="en-IN" altLang="en-US" sz="800" baseline="-25000" dirty="0">
                <a:latin typeface="Helvetica" pitchFamily="2" charset="0"/>
              </a:rPr>
              <a:t>4</a:t>
            </a:r>
            <a:r>
              <a:rPr lang="en-IN" altLang="en-US" sz="800" dirty="0">
                <a:latin typeface="Helvetica" pitchFamily="2" charset="0"/>
              </a:rPr>
              <a:t> photosynthesis, </a:t>
            </a:r>
            <a:r>
              <a:rPr lang="en-IN" altLang="en-US" sz="800" i="1" dirty="0">
                <a:latin typeface="Helvetica" pitchFamily="2" charset="0"/>
              </a:rPr>
              <a:t>Journal of Experimental Botany</a:t>
            </a:r>
            <a:r>
              <a:rPr lang="en-IN" altLang="en-US" sz="800" dirty="0">
                <a:latin typeface="Helvetica" pitchFamily="2" charset="0"/>
              </a:rPr>
              <a:t>, Volume 72, Issue 17, 2 September 2021, Pages 6003–6017, </a:t>
            </a:r>
            <a:r>
              <a:rPr lang="en-IN" altLang="en-US" sz="800" dirty="0">
                <a:latin typeface="Helvetica" pitchFamily="2" charset="0"/>
                <a:hlinkClick r:id="rId5"/>
              </a:rPr>
              <a:t>https://doi.org/10.1093/jxb/erab266</a:t>
            </a:r>
            <a:endParaRPr lang="en-IN" altLang="en-US" sz="800" dirty="0">
              <a:latin typeface="Helvetica" pitchFamily="2" charset="0"/>
            </a:endParaRPr>
          </a:p>
        </p:txBody>
      </p:sp>
    </p:spTree>
    <p:extLst>
      <p:ext uri="{BB962C8B-B14F-4D97-AF65-F5344CB8AC3E}">
        <p14:creationId xmlns:p14="http://schemas.microsoft.com/office/powerpoint/2010/main" val="2569971170"/>
      </p:ext>
    </p:extLst>
  </p:cSld>
  <p:clrMapOvr>
    <a:masterClrMapping/>
  </p:clrMapOvr>
</p:sld>
</file>

<file path=ppt/theme/theme1.xml><?xml version="1.0" encoding="utf-8"?>
<a:theme xmlns:a="http://schemas.openxmlformats.org/drawingml/2006/main" name="1_Office Theme">
  <a:themeElements>
    <a:clrScheme name="Custom 1">
      <a:dk1>
        <a:sysClr val="windowText" lastClr="000000"/>
      </a:dk1>
      <a:lt1>
        <a:sysClr val="window" lastClr="FFFFFF"/>
      </a:lt1>
      <a:dk2>
        <a:srgbClr val="303030"/>
      </a:dk2>
      <a:lt2>
        <a:srgbClr val="DEDEE0"/>
      </a:lt2>
      <a:accent1>
        <a:srgbClr val="B31B1B"/>
      </a:accent1>
      <a:accent2>
        <a:srgbClr val="4D4F53"/>
      </a:accent2>
      <a:accent3>
        <a:srgbClr val="A2998B"/>
      </a:accent3>
      <a:accent4>
        <a:srgbClr val="EF9595"/>
      </a:accent4>
      <a:accent5>
        <a:srgbClr val="7D7364"/>
      </a:accent5>
      <a:accent6>
        <a:srgbClr val="A8B1C4"/>
      </a:accent6>
      <a:hlink>
        <a:srgbClr val="3B4558"/>
      </a:hlink>
      <a:folHlink>
        <a:srgbClr val="596784"/>
      </a:folHlink>
    </a:clrScheme>
    <a:fontScheme name="Custom 2">
      <a:majorFont>
        <a:latin typeface="Helvetica"/>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3" id="{99102808-967D-7C45-B952-F50DCD98AF33}" vid="{CF8696D2-C8CE-2B49-849F-4350B185046B}"/>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21675</TotalTime>
  <Words>1879</Words>
  <Application>Microsoft Macintosh PowerPoint</Application>
  <PresentationFormat>On-screen Show (16:9)</PresentationFormat>
  <Paragraphs>229</Paragraphs>
  <Slides>10</Slides>
  <Notes>9</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10</vt:i4>
      </vt:variant>
    </vt:vector>
  </HeadingPairs>
  <TitlesOfParts>
    <vt:vector size="21" baseType="lpstr">
      <vt:lpstr>Microsoft YaHei</vt:lpstr>
      <vt:lpstr>Arial</vt:lpstr>
      <vt:lpstr>Arial Narrow</vt:lpstr>
      <vt:lpstr>Calibri</vt:lpstr>
      <vt:lpstr>Calibri Light</vt:lpstr>
      <vt:lpstr>Cambria Math</vt:lpstr>
      <vt:lpstr>Helvetica</vt:lpstr>
      <vt:lpstr>Times</vt:lpstr>
      <vt:lpstr>Wingdings</vt:lpstr>
      <vt:lpstr>1_Office Theme</vt:lpstr>
      <vt:lpstr>Office Theme</vt:lpstr>
      <vt:lpstr>Modulating Rubisco subunits through gene overexpression to maximise photosynthetic efficiency: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Yuanze Xu</dc:creator>
  <cp:lastModifiedBy>Shripathi Ramakrishnan</cp:lastModifiedBy>
  <cp:revision>260</cp:revision>
  <dcterms:created xsi:type="dcterms:W3CDTF">2021-01-14T19:42:18Z</dcterms:created>
  <dcterms:modified xsi:type="dcterms:W3CDTF">2022-05-17T22:32:55Z</dcterms:modified>
</cp:coreProperties>
</file>